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media1.mp4" ContentType="video/unknown"/>
  <Override PartName="/ppt/media/media2.mp4" ContentType="video/unknown"/>
  <Override PartName="/ppt/media/media3.mp4" ContentType="video/unknown"/>
  <Override PartName="/ppt/media/media4.mp4" ContentType="video/unknown"/>
  <Override PartName="/ppt/media/media5.mp4" ContentType="video/unknown"/>
  <Override PartName="/ppt/media/media6.mp4" ContentType="video/unknown"/>
  <Override PartName="/ppt/media/media7.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72" name="Shape 272"/>
          <p:cNvSpPr/>
          <p:nvPr>
            <p:ph type="sldImg"/>
          </p:nvPr>
        </p:nvSpPr>
        <p:spPr>
          <a:xfrm>
            <a:off x="1143000" y="685800"/>
            <a:ext cx="4572000" cy="3429000"/>
          </a:xfrm>
          <a:prstGeom prst="rect">
            <a:avLst/>
          </a:prstGeom>
        </p:spPr>
        <p:txBody>
          <a:bodyPr/>
          <a:lstStyle/>
          <a:p>
            <a:pPr/>
          </a:p>
        </p:txBody>
      </p:sp>
      <p:sp>
        <p:nvSpPr>
          <p:cNvPr id="273" name="Shape 2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They are not coherent and spatially compact regions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1600200"/>
            <a:ext cx="7772400" cy="1470025"/>
          </a:xfrm>
          <a:prstGeom prst="rect">
            <a:avLst/>
          </a:prstGeom>
        </p:spPr>
        <p:txBody>
          <a:bodyPr/>
          <a:lstStyle>
            <a:lvl1pPr algn="ctr"/>
          </a:lstStyle>
          <a:p>
            <a:pPr/>
            <a:r>
              <a:t>Title Text</a:t>
            </a:r>
          </a:p>
        </p:txBody>
      </p:sp>
      <p:sp>
        <p:nvSpPr>
          <p:cNvPr id="12" name="Body Level One…"/>
          <p:cNvSpPr txBox="1"/>
          <p:nvPr>
            <p:ph type="body" sz="quarter" idx="1"/>
          </p:nvPr>
        </p:nvSpPr>
        <p:spPr>
          <a:xfrm>
            <a:off x="1371600" y="3355975"/>
            <a:ext cx="6400800" cy="1752600"/>
          </a:xfrm>
          <a:prstGeom prst="rect">
            <a:avLst/>
          </a:prstGeom>
        </p:spPr>
        <p:txBody>
          <a:bodyPr/>
          <a:lstStyle>
            <a:lvl1pPr marL="0" indent="0" algn="ctr">
              <a:spcBef>
                <a:spcPts val="600"/>
              </a:spcBef>
              <a:buSzTx/>
              <a:buFontTx/>
              <a:buNone/>
              <a:defRPr sz="2800">
                <a:solidFill>
                  <a:srgbClr val="888888"/>
                </a:solidFill>
              </a:defRPr>
            </a:lvl1pPr>
            <a:lvl2pPr marL="0" indent="457200" algn="ctr">
              <a:spcBef>
                <a:spcPts val="600"/>
              </a:spcBef>
              <a:buSzTx/>
              <a:buFontTx/>
              <a:buNone/>
              <a:defRPr sz="2800">
                <a:solidFill>
                  <a:srgbClr val="888888"/>
                </a:solidFill>
              </a:defRPr>
            </a:lvl2pPr>
            <a:lvl3pPr marL="0" indent="914400" algn="ctr">
              <a:spcBef>
                <a:spcPts val="600"/>
              </a:spcBef>
              <a:buSzTx/>
              <a:buFontTx/>
              <a:buNone/>
              <a:defRPr sz="2800">
                <a:solidFill>
                  <a:srgbClr val="888888"/>
                </a:solidFill>
              </a:defRPr>
            </a:lvl3pPr>
            <a:lvl4pPr marL="0" indent="1371600" algn="ctr">
              <a:spcBef>
                <a:spcPts val="600"/>
              </a:spcBef>
              <a:buSzTx/>
              <a:buFontTx/>
              <a:buNone/>
              <a:defRPr sz="2800">
                <a:solidFill>
                  <a:srgbClr val="888888"/>
                </a:solidFill>
              </a:defRPr>
            </a:lvl4pPr>
            <a:lvl5pPr marL="0" indent="1828800" algn="ctr">
              <a:spcBef>
                <a:spcPts val="600"/>
              </a:spcBef>
              <a:buSzTx/>
              <a:buFontTx/>
              <a:buNone/>
              <a:defRPr sz="28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93" name="Title Text"/>
          <p:cNvSpPr txBox="1"/>
          <p:nvPr>
            <p:ph type="title"/>
          </p:nvPr>
        </p:nvSpPr>
        <p:spPr>
          <a:xfrm>
            <a:off x="685800" y="2130425"/>
            <a:ext cx="7772400" cy="1470025"/>
          </a:xfrm>
          <a:prstGeom prst="rect">
            <a:avLst/>
          </a:prstGeom>
        </p:spPr>
        <p:txBody>
          <a:bodyPr/>
          <a:lstStyle>
            <a:lvl1pPr algn="ctr" defTabSz="457200">
              <a:defRPr sz="4400">
                <a:solidFill>
                  <a:srgbClr val="0000FF"/>
                </a:solidFill>
              </a:defRPr>
            </a:lvl1pPr>
          </a:lstStyle>
          <a:p>
            <a:pPr/>
            <a:r>
              <a:t>Title Text</a:t>
            </a:r>
          </a:p>
        </p:txBody>
      </p:sp>
      <p:sp>
        <p:nvSpPr>
          <p:cNvPr id="94" name="Body Level One…"/>
          <p:cNvSpPr txBox="1"/>
          <p:nvPr>
            <p:ph type="body" sz="quarter" idx="1"/>
          </p:nvPr>
        </p:nvSpPr>
        <p:spPr>
          <a:xfrm>
            <a:off x="1371600" y="3886200"/>
            <a:ext cx="6400800" cy="1752600"/>
          </a:xfrm>
          <a:prstGeom prst="rect">
            <a:avLst/>
          </a:prstGeom>
        </p:spPr>
        <p:txBody>
          <a:bodyPr/>
          <a:lstStyle>
            <a:lvl1pPr marL="0" indent="0" algn="ctr" defTabSz="457200">
              <a:buSzTx/>
              <a:buFontTx/>
              <a:buNone/>
              <a:defRPr>
                <a:solidFill>
                  <a:srgbClr val="888888"/>
                </a:solidFill>
              </a:defRPr>
            </a:lvl1pPr>
            <a:lvl2pPr marL="0" indent="457200" algn="ctr" defTabSz="457200">
              <a:buSzTx/>
              <a:buFontTx/>
              <a:buNone/>
              <a:defRPr>
                <a:solidFill>
                  <a:srgbClr val="888888"/>
                </a:solidFill>
              </a:defRPr>
            </a:lvl2pPr>
            <a:lvl3pPr marL="0" indent="914400" algn="ctr" defTabSz="457200">
              <a:buSzTx/>
              <a:buFontTx/>
              <a:buNone/>
              <a:defRPr>
                <a:solidFill>
                  <a:srgbClr val="888888"/>
                </a:solidFill>
              </a:defRPr>
            </a:lvl3pPr>
            <a:lvl4pPr marL="0" indent="1371600" algn="ctr" defTabSz="457200">
              <a:buSzTx/>
              <a:buFontTx/>
              <a:buNone/>
              <a:defRPr>
                <a:solidFill>
                  <a:srgbClr val="888888"/>
                </a:solidFill>
              </a:defRPr>
            </a:lvl4pPr>
            <a:lvl5pPr marL="0" indent="1828800" algn="ctr" defTabSz="457200">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2" name="Title Text"/>
          <p:cNvSpPr txBox="1"/>
          <p:nvPr>
            <p:ph type="title"/>
          </p:nvPr>
        </p:nvSpPr>
        <p:spPr>
          <a:xfrm>
            <a:off x="457200" y="274638"/>
            <a:ext cx="8229600" cy="1143001"/>
          </a:xfrm>
          <a:prstGeom prst="rect">
            <a:avLst/>
          </a:prstGeom>
        </p:spPr>
        <p:txBody>
          <a:bodyPr/>
          <a:lstStyle>
            <a:lvl1pPr algn="ctr" defTabSz="457200">
              <a:defRPr sz="4400">
                <a:solidFill>
                  <a:srgbClr val="0000FF"/>
                </a:solidFill>
              </a:defRPr>
            </a:lvl1pPr>
          </a:lstStyle>
          <a:p>
            <a:pPr/>
            <a:r>
              <a:t>Title Text</a:t>
            </a:r>
          </a:p>
        </p:txBody>
      </p:sp>
      <p:sp>
        <p:nvSpPr>
          <p:cNvPr id="103" name="Body Level One…"/>
          <p:cNvSpPr txBox="1"/>
          <p:nvPr>
            <p:ph type="body" idx="1"/>
          </p:nvPr>
        </p:nvSpPr>
        <p:spPr>
          <a:xfrm>
            <a:off x="457200" y="1600200"/>
            <a:ext cx="8229600" cy="4525963"/>
          </a:xfrm>
          <a:prstGeom prst="rect">
            <a:avLst/>
          </a:prstGeom>
        </p:spPr>
        <p:txBody>
          <a:bodyPr/>
          <a:lstStyle>
            <a:lvl1pPr defTabSz="457200"/>
            <a:lvl2pPr defTabSz="457200"/>
            <a:lvl3pPr defTabSz="457200"/>
            <a:lvl4pPr defTabSz="457200"/>
            <a:lvl5pPr defTabSz="457200"/>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11" name="Title Text"/>
          <p:cNvSpPr txBox="1"/>
          <p:nvPr>
            <p:ph type="title"/>
          </p:nvPr>
        </p:nvSpPr>
        <p:spPr>
          <a:xfrm>
            <a:off x="722312" y="4406900"/>
            <a:ext cx="7772401" cy="1362075"/>
          </a:xfrm>
          <a:prstGeom prst="rect">
            <a:avLst/>
          </a:prstGeom>
        </p:spPr>
        <p:txBody>
          <a:bodyPr anchor="t"/>
          <a:lstStyle>
            <a:lvl1pPr defTabSz="457200">
              <a:defRPr b="1" cap="all">
                <a:solidFill>
                  <a:srgbClr val="0000FF"/>
                </a:solidFill>
              </a:defRPr>
            </a:lvl1pPr>
          </a:lstStyle>
          <a:p>
            <a:pPr/>
            <a:r>
              <a:t>Title Text</a:t>
            </a:r>
          </a:p>
        </p:txBody>
      </p:sp>
      <p:sp>
        <p:nvSpPr>
          <p:cNvPr id="112" name="Body Level One…"/>
          <p:cNvSpPr txBox="1"/>
          <p:nvPr>
            <p:ph type="body" sz="quarter" idx="1"/>
          </p:nvPr>
        </p:nvSpPr>
        <p:spPr>
          <a:xfrm>
            <a:off x="722312" y="2906713"/>
            <a:ext cx="7772401" cy="1500188"/>
          </a:xfrm>
          <a:prstGeom prst="rect">
            <a:avLst/>
          </a:prstGeom>
        </p:spPr>
        <p:txBody>
          <a:bodyPr anchor="b"/>
          <a:lstStyle>
            <a:lvl1pPr marL="0" indent="0" defTabSz="457200">
              <a:spcBef>
                <a:spcPts val="400"/>
              </a:spcBef>
              <a:buSzTx/>
              <a:buFontTx/>
              <a:buNone/>
              <a:defRPr sz="2000">
                <a:solidFill>
                  <a:srgbClr val="888888"/>
                </a:solidFill>
              </a:defRPr>
            </a:lvl1pPr>
            <a:lvl2pPr marL="0" indent="457200" defTabSz="457200">
              <a:spcBef>
                <a:spcPts val="400"/>
              </a:spcBef>
              <a:buSzTx/>
              <a:buFontTx/>
              <a:buNone/>
              <a:defRPr sz="2000">
                <a:solidFill>
                  <a:srgbClr val="888888"/>
                </a:solidFill>
              </a:defRPr>
            </a:lvl2pPr>
            <a:lvl3pPr marL="0" indent="914400" defTabSz="457200">
              <a:spcBef>
                <a:spcPts val="400"/>
              </a:spcBef>
              <a:buSzTx/>
              <a:buFontTx/>
              <a:buNone/>
              <a:defRPr sz="2000">
                <a:solidFill>
                  <a:srgbClr val="888888"/>
                </a:solidFill>
              </a:defRPr>
            </a:lvl3pPr>
            <a:lvl4pPr marL="0" indent="1371600" defTabSz="457200">
              <a:spcBef>
                <a:spcPts val="400"/>
              </a:spcBef>
              <a:buSzTx/>
              <a:buFontTx/>
              <a:buNone/>
              <a:defRPr sz="2000">
                <a:solidFill>
                  <a:srgbClr val="888888"/>
                </a:solidFill>
              </a:defRPr>
            </a:lvl4pPr>
            <a:lvl5pPr marL="0" indent="1828800" defTabSz="4572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20" name="Title Text"/>
          <p:cNvSpPr txBox="1"/>
          <p:nvPr>
            <p:ph type="title"/>
          </p:nvPr>
        </p:nvSpPr>
        <p:spPr>
          <a:xfrm>
            <a:off x="457200" y="274638"/>
            <a:ext cx="8229600" cy="1143001"/>
          </a:xfrm>
          <a:prstGeom prst="rect">
            <a:avLst/>
          </a:prstGeom>
        </p:spPr>
        <p:txBody>
          <a:bodyPr/>
          <a:lstStyle>
            <a:lvl1pPr algn="ctr" defTabSz="457200">
              <a:defRPr sz="4400">
                <a:solidFill>
                  <a:srgbClr val="0000FF"/>
                </a:solidFill>
              </a:defRPr>
            </a:lvl1pPr>
          </a:lstStyle>
          <a:p>
            <a:pPr/>
            <a:r>
              <a:t>Title Text</a:t>
            </a:r>
          </a:p>
        </p:txBody>
      </p:sp>
      <p:sp>
        <p:nvSpPr>
          <p:cNvPr id="121" name="Body Level One…"/>
          <p:cNvSpPr txBox="1"/>
          <p:nvPr>
            <p:ph type="body" sz="half" idx="1"/>
          </p:nvPr>
        </p:nvSpPr>
        <p:spPr>
          <a:xfrm>
            <a:off x="457200" y="1600200"/>
            <a:ext cx="4038600" cy="4525963"/>
          </a:xfrm>
          <a:prstGeom prst="rect">
            <a:avLst/>
          </a:prstGeom>
        </p:spPr>
        <p:txBody>
          <a:bodyPr/>
          <a:lstStyle>
            <a:lvl1pPr defTabSz="457200">
              <a:spcBef>
                <a:spcPts val="600"/>
              </a:spcBef>
              <a:defRPr sz="2800"/>
            </a:lvl1pPr>
            <a:lvl2pPr marL="790575" indent="-333375" defTabSz="457200">
              <a:spcBef>
                <a:spcPts val="600"/>
              </a:spcBef>
              <a:defRPr sz="2800"/>
            </a:lvl2pPr>
            <a:lvl3pPr marL="1234439" indent="-320039" defTabSz="457200">
              <a:spcBef>
                <a:spcPts val="600"/>
              </a:spcBef>
              <a:defRPr sz="2800"/>
            </a:lvl3pPr>
            <a:lvl4pPr marL="1727200" indent="-355600" defTabSz="457200">
              <a:spcBef>
                <a:spcPts val="600"/>
              </a:spcBef>
              <a:defRPr sz="2800"/>
            </a:lvl4pPr>
            <a:lvl5pPr marL="2184400" indent="-355600" defTabSz="4572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29" name="Title Text"/>
          <p:cNvSpPr txBox="1"/>
          <p:nvPr>
            <p:ph type="title"/>
          </p:nvPr>
        </p:nvSpPr>
        <p:spPr>
          <a:xfrm>
            <a:off x="457200" y="274638"/>
            <a:ext cx="8229600" cy="1143001"/>
          </a:xfrm>
          <a:prstGeom prst="rect">
            <a:avLst/>
          </a:prstGeom>
        </p:spPr>
        <p:txBody>
          <a:bodyPr/>
          <a:lstStyle>
            <a:lvl1pPr algn="ctr" defTabSz="457200">
              <a:defRPr sz="4400">
                <a:solidFill>
                  <a:srgbClr val="0000FF"/>
                </a:solidFill>
              </a:defRPr>
            </a:lvl1pPr>
          </a:lstStyle>
          <a:p>
            <a:pPr/>
            <a:r>
              <a:t>Title Text</a:t>
            </a:r>
          </a:p>
        </p:txBody>
      </p:sp>
      <p:sp>
        <p:nvSpPr>
          <p:cNvPr id="130" name="Body Level One…"/>
          <p:cNvSpPr txBox="1"/>
          <p:nvPr>
            <p:ph type="body" sz="quarter" idx="1"/>
          </p:nvPr>
        </p:nvSpPr>
        <p:spPr>
          <a:xfrm>
            <a:off x="457200" y="1535112"/>
            <a:ext cx="4040188" cy="639763"/>
          </a:xfrm>
          <a:prstGeom prst="rect">
            <a:avLst/>
          </a:prstGeom>
        </p:spPr>
        <p:txBody>
          <a:bodyPr anchor="b"/>
          <a:lstStyle>
            <a:lvl1pPr marL="0" indent="0" defTabSz="457200">
              <a:spcBef>
                <a:spcPts val="500"/>
              </a:spcBef>
              <a:buSzTx/>
              <a:buFontTx/>
              <a:buNone/>
              <a:defRPr b="1" sz="2400"/>
            </a:lvl1pPr>
            <a:lvl2pPr marL="0" indent="457200" defTabSz="457200">
              <a:spcBef>
                <a:spcPts val="500"/>
              </a:spcBef>
              <a:buSzTx/>
              <a:buFontTx/>
              <a:buNone/>
              <a:defRPr b="1" sz="2400"/>
            </a:lvl2pPr>
            <a:lvl3pPr marL="0" indent="914400" defTabSz="457200">
              <a:spcBef>
                <a:spcPts val="500"/>
              </a:spcBef>
              <a:buSzTx/>
              <a:buFontTx/>
              <a:buNone/>
              <a:defRPr b="1" sz="2400"/>
            </a:lvl3pPr>
            <a:lvl4pPr marL="0" indent="1371600" defTabSz="457200">
              <a:spcBef>
                <a:spcPts val="500"/>
              </a:spcBef>
              <a:buSzTx/>
              <a:buFontTx/>
              <a:buNone/>
              <a:defRPr b="1" sz="2400"/>
            </a:lvl4pPr>
            <a:lvl5pPr marL="0" indent="1828800" defTabSz="4572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131" name="Text Placeholder 4"/>
          <p:cNvSpPr/>
          <p:nvPr>
            <p:ph type="body" sz="quarter" idx="21"/>
          </p:nvPr>
        </p:nvSpPr>
        <p:spPr>
          <a:xfrm>
            <a:off x="4645025" y="1535112"/>
            <a:ext cx="4041775" cy="639763"/>
          </a:xfrm>
          <a:prstGeom prst="rect">
            <a:avLst/>
          </a:prstGeom>
        </p:spPr>
        <p:txBody>
          <a:bodyPr anchor="b"/>
          <a:lstStyle/>
          <a:p>
            <a:pPr marL="0" indent="0" defTabSz="457200">
              <a:spcBef>
                <a:spcPts val="500"/>
              </a:spcBef>
              <a:buSzTx/>
              <a:buFontTx/>
              <a:buNone/>
              <a:defRPr b="1" sz="2400"/>
            </a:pPr>
          </a:p>
        </p:txBody>
      </p:sp>
      <p:sp>
        <p:nvSpPr>
          <p:cNvPr id="132"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39" name="Title Text"/>
          <p:cNvSpPr txBox="1"/>
          <p:nvPr>
            <p:ph type="title"/>
          </p:nvPr>
        </p:nvSpPr>
        <p:spPr>
          <a:xfrm>
            <a:off x="457200" y="274638"/>
            <a:ext cx="8229600" cy="1143001"/>
          </a:xfrm>
          <a:prstGeom prst="rect">
            <a:avLst/>
          </a:prstGeom>
        </p:spPr>
        <p:txBody>
          <a:bodyPr/>
          <a:lstStyle>
            <a:lvl1pPr algn="ctr" defTabSz="457200">
              <a:defRPr sz="4400">
                <a:solidFill>
                  <a:srgbClr val="0000FF"/>
                </a:solidFill>
              </a:defRPr>
            </a:lvl1pPr>
          </a:lstStyle>
          <a:p>
            <a:pPr/>
            <a:r>
              <a:t>Title Text</a:t>
            </a:r>
          </a:p>
        </p:txBody>
      </p:sp>
      <p:sp>
        <p:nvSpPr>
          <p:cNvPr id="140"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7"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54" name="Title Text"/>
          <p:cNvSpPr txBox="1"/>
          <p:nvPr>
            <p:ph type="title"/>
          </p:nvPr>
        </p:nvSpPr>
        <p:spPr>
          <a:xfrm>
            <a:off x="457200" y="273050"/>
            <a:ext cx="3008314" cy="1162050"/>
          </a:xfrm>
          <a:prstGeom prst="rect">
            <a:avLst/>
          </a:prstGeom>
        </p:spPr>
        <p:txBody>
          <a:bodyPr anchor="b"/>
          <a:lstStyle>
            <a:lvl1pPr defTabSz="457200">
              <a:defRPr b="1" sz="2000">
                <a:solidFill>
                  <a:srgbClr val="0000FF"/>
                </a:solidFill>
              </a:defRPr>
            </a:lvl1pPr>
          </a:lstStyle>
          <a:p>
            <a:pPr/>
            <a:r>
              <a:t>Title Text</a:t>
            </a:r>
          </a:p>
        </p:txBody>
      </p:sp>
      <p:sp>
        <p:nvSpPr>
          <p:cNvPr id="155" name="Body Level One…"/>
          <p:cNvSpPr txBox="1"/>
          <p:nvPr>
            <p:ph type="body" idx="1"/>
          </p:nvPr>
        </p:nvSpPr>
        <p:spPr>
          <a:xfrm>
            <a:off x="3575050" y="273050"/>
            <a:ext cx="5111750" cy="5853113"/>
          </a:xfrm>
          <a:prstGeom prst="rect">
            <a:avLst/>
          </a:prstGeom>
        </p:spPr>
        <p:txBody>
          <a:bodyPr/>
          <a:lstStyle>
            <a:lvl1pPr defTabSz="457200"/>
            <a:lvl2pPr defTabSz="457200"/>
            <a:lvl3pPr defTabSz="457200"/>
            <a:lvl4pPr defTabSz="457200"/>
            <a:lvl5pPr defTabSz="457200"/>
          </a:lstStyle>
          <a:p>
            <a:pPr/>
            <a:r>
              <a:t>Body Level One</a:t>
            </a:r>
          </a:p>
          <a:p>
            <a:pPr lvl="1"/>
            <a:r>
              <a:t>Body Level Two</a:t>
            </a:r>
          </a:p>
          <a:p>
            <a:pPr lvl="2"/>
            <a:r>
              <a:t>Body Level Three</a:t>
            </a:r>
          </a:p>
          <a:p>
            <a:pPr lvl="3"/>
            <a:r>
              <a:t>Body Level Four</a:t>
            </a:r>
          </a:p>
          <a:p>
            <a:pPr lvl="4"/>
            <a:r>
              <a:t>Body Level Five</a:t>
            </a:r>
          </a:p>
        </p:txBody>
      </p:sp>
      <p:sp>
        <p:nvSpPr>
          <p:cNvPr id="156" name="Text Placeholder 3"/>
          <p:cNvSpPr/>
          <p:nvPr>
            <p:ph type="body" sz="half" idx="21"/>
          </p:nvPr>
        </p:nvSpPr>
        <p:spPr>
          <a:xfrm>
            <a:off x="457199" y="1435100"/>
            <a:ext cx="3008315" cy="4691063"/>
          </a:xfrm>
          <a:prstGeom prst="rect">
            <a:avLst/>
          </a:prstGeom>
        </p:spPr>
        <p:txBody>
          <a:bodyPr/>
          <a:lstStyle/>
          <a:p>
            <a:pPr marL="0" indent="0" defTabSz="457200">
              <a:spcBef>
                <a:spcPts val="300"/>
              </a:spcBef>
              <a:buSzTx/>
              <a:buFontTx/>
              <a:buNone/>
              <a:defRPr sz="1400"/>
            </a:pPr>
          </a:p>
        </p:txBody>
      </p:sp>
      <p:sp>
        <p:nvSpPr>
          <p:cNvPr id="157"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64" name="Title Text"/>
          <p:cNvSpPr txBox="1"/>
          <p:nvPr>
            <p:ph type="title"/>
          </p:nvPr>
        </p:nvSpPr>
        <p:spPr>
          <a:xfrm>
            <a:off x="1792288" y="4800600"/>
            <a:ext cx="5486401" cy="566738"/>
          </a:xfrm>
          <a:prstGeom prst="rect">
            <a:avLst/>
          </a:prstGeom>
        </p:spPr>
        <p:txBody>
          <a:bodyPr anchor="b"/>
          <a:lstStyle>
            <a:lvl1pPr defTabSz="457200">
              <a:defRPr b="1" sz="2000">
                <a:solidFill>
                  <a:srgbClr val="0000FF"/>
                </a:solidFill>
              </a:defRPr>
            </a:lvl1pPr>
          </a:lstStyle>
          <a:p>
            <a:pPr/>
            <a:r>
              <a:t>Title Text</a:t>
            </a:r>
          </a:p>
        </p:txBody>
      </p:sp>
      <p:sp>
        <p:nvSpPr>
          <p:cNvPr id="165"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166" name="Body Level One…"/>
          <p:cNvSpPr txBox="1"/>
          <p:nvPr>
            <p:ph type="body" sz="quarter" idx="1"/>
          </p:nvPr>
        </p:nvSpPr>
        <p:spPr>
          <a:xfrm>
            <a:off x="1792288" y="5367337"/>
            <a:ext cx="5486401" cy="804863"/>
          </a:xfrm>
          <a:prstGeom prst="rect">
            <a:avLst/>
          </a:prstGeom>
        </p:spPr>
        <p:txBody>
          <a:bodyPr/>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74" name="Title Text"/>
          <p:cNvSpPr txBox="1"/>
          <p:nvPr>
            <p:ph type="title"/>
          </p:nvPr>
        </p:nvSpPr>
        <p:spPr>
          <a:xfrm>
            <a:off x="685800" y="2130425"/>
            <a:ext cx="7772400" cy="1470025"/>
          </a:xfrm>
          <a:prstGeom prst="rect">
            <a:avLst/>
          </a:prstGeom>
        </p:spPr>
        <p:txBody>
          <a:bodyPr/>
          <a:lstStyle>
            <a:lvl1pPr algn="ctr">
              <a:defRPr sz="4400">
                <a:solidFill>
                  <a:srgbClr val="0000FF"/>
                </a:solidFill>
              </a:defRPr>
            </a:lvl1pPr>
          </a:lstStyle>
          <a:p>
            <a:pPr/>
            <a:r>
              <a:t>Title Text</a:t>
            </a:r>
          </a:p>
        </p:txBody>
      </p:sp>
      <p:sp>
        <p:nvSpPr>
          <p:cNvPr id="175" name="Body Level One…"/>
          <p:cNvSpPr txBox="1"/>
          <p:nvPr>
            <p:ph type="body" sz="quarter" idx="1"/>
          </p:nvPr>
        </p:nvSpPr>
        <p:spPr>
          <a:xfrm>
            <a:off x="1371600" y="3886200"/>
            <a:ext cx="6400800" cy="1752600"/>
          </a:xfrm>
          <a:prstGeom prst="rect">
            <a:avLst/>
          </a:prstGeom>
        </p:spPr>
        <p:txBody>
          <a:bodyPr/>
          <a:lstStyle>
            <a:lvl1pPr marL="0" indent="0" algn="ctr">
              <a:spcBef>
                <a:spcPts val="600"/>
              </a:spcBef>
              <a:buSzTx/>
              <a:buFontTx/>
              <a:buNone/>
              <a:defRPr sz="2800">
                <a:solidFill>
                  <a:srgbClr val="888888"/>
                </a:solidFill>
              </a:defRPr>
            </a:lvl1pPr>
            <a:lvl2pPr marL="0" indent="457200" algn="ctr">
              <a:spcBef>
                <a:spcPts val="600"/>
              </a:spcBef>
              <a:buSzTx/>
              <a:buFontTx/>
              <a:buNone/>
              <a:defRPr sz="2800">
                <a:solidFill>
                  <a:srgbClr val="888888"/>
                </a:solidFill>
              </a:defRPr>
            </a:lvl2pPr>
            <a:lvl3pPr marL="0" indent="914400" algn="ctr">
              <a:spcBef>
                <a:spcPts val="600"/>
              </a:spcBef>
              <a:buSzTx/>
              <a:buFontTx/>
              <a:buNone/>
              <a:defRPr sz="2800">
                <a:solidFill>
                  <a:srgbClr val="888888"/>
                </a:solidFill>
              </a:defRPr>
            </a:lvl3pPr>
            <a:lvl4pPr marL="0" indent="1371600" algn="ctr">
              <a:spcBef>
                <a:spcPts val="600"/>
              </a:spcBef>
              <a:buSzTx/>
              <a:buFontTx/>
              <a:buNone/>
              <a:defRPr sz="2800">
                <a:solidFill>
                  <a:srgbClr val="888888"/>
                </a:solidFill>
              </a:defRPr>
            </a:lvl4pPr>
            <a:lvl5pPr marL="0" indent="1828800" algn="ctr">
              <a:spcBef>
                <a:spcPts val="600"/>
              </a:spcBef>
              <a:buSzTx/>
              <a:buFontTx/>
              <a:buNone/>
              <a:defRPr sz="28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83" name="Title Text"/>
          <p:cNvSpPr txBox="1"/>
          <p:nvPr>
            <p:ph type="title"/>
          </p:nvPr>
        </p:nvSpPr>
        <p:spPr>
          <a:xfrm>
            <a:off x="457200" y="274638"/>
            <a:ext cx="8229600" cy="1143001"/>
          </a:xfrm>
          <a:prstGeom prst="rect">
            <a:avLst/>
          </a:prstGeom>
        </p:spPr>
        <p:txBody>
          <a:bodyPr/>
          <a:lstStyle>
            <a:lvl1pPr algn="ctr">
              <a:defRPr sz="4400">
                <a:solidFill>
                  <a:srgbClr val="0000FF"/>
                </a:solidFill>
              </a:defRPr>
            </a:lvl1pPr>
          </a:lstStyle>
          <a:p>
            <a:pPr/>
            <a:r>
              <a:t>Title Text</a:t>
            </a:r>
          </a:p>
        </p:txBody>
      </p:sp>
      <p:sp>
        <p:nvSpPr>
          <p:cNvPr id="184" name="Body Level One…"/>
          <p:cNvSpPr txBox="1"/>
          <p:nvPr>
            <p:ph type="body" idx="1"/>
          </p:nvPr>
        </p:nvSpPr>
        <p:spPr>
          <a:xfrm>
            <a:off x="457200" y="1600200"/>
            <a:ext cx="8229600" cy="4525963"/>
          </a:xfrm>
          <a:prstGeom prst="rect">
            <a:avLst/>
          </a:prstGeom>
        </p:spPr>
        <p:txBody>
          <a:bodyPr/>
          <a:lstStyle>
            <a:lvl1pPr>
              <a:spcBef>
                <a:spcPts val="600"/>
              </a:spcBef>
              <a:defRPr sz="2800"/>
            </a:lvl1pPr>
            <a:lvl2pPr marL="790575" indent="-333375">
              <a:spcBef>
                <a:spcPts val="600"/>
              </a:spcBef>
              <a:defRPr sz="2800"/>
            </a:lvl2pPr>
            <a:lvl3pPr marL="1181100" indent="-266700">
              <a:spcBef>
                <a:spcPts val="600"/>
              </a:spcBef>
              <a:defRPr sz="2800"/>
            </a:lvl3pPr>
            <a:lvl4pPr marL="1691639" indent="-320039">
              <a:spcBef>
                <a:spcPts val="600"/>
              </a:spcBef>
              <a:defRPr sz="2800"/>
            </a:lvl4pPr>
            <a:lvl5pPr marL="2148839" indent="-320039">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85"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92" name="Title Text"/>
          <p:cNvSpPr txBox="1"/>
          <p:nvPr>
            <p:ph type="title"/>
          </p:nvPr>
        </p:nvSpPr>
        <p:spPr>
          <a:xfrm>
            <a:off x="722312" y="4406900"/>
            <a:ext cx="7772401" cy="1362075"/>
          </a:xfrm>
          <a:prstGeom prst="rect">
            <a:avLst/>
          </a:prstGeom>
        </p:spPr>
        <p:txBody>
          <a:bodyPr anchor="t"/>
          <a:lstStyle>
            <a:lvl1pPr>
              <a:defRPr b="1" cap="all">
                <a:solidFill>
                  <a:srgbClr val="0000FF"/>
                </a:solidFill>
              </a:defRPr>
            </a:lvl1pPr>
          </a:lstStyle>
          <a:p>
            <a:pPr/>
            <a:r>
              <a:t>Title Text</a:t>
            </a:r>
          </a:p>
        </p:txBody>
      </p:sp>
      <p:sp>
        <p:nvSpPr>
          <p:cNvPr id="193"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94"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201" name="Title Text"/>
          <p:cNvSpPr txBox="1"/>
          <p:nvPr>
            <p:ph type="title"/>
          </p:nvPr>
        </p:nvSpPr>
        <p:spPr>
          <a:xfrm>
            <a:off x="457200" y="274638"/>
            <a:ext cx="8229600" cy="1143001"/>
          </a:xfrm>
          <a:prstGeom prst="rect">
            <a:avLst/>
          </a:prstGeom>
        </p:spPr>
        <p:txBody>
          <a:bodyPr/>
          <a:lstStyle>
            <a:lvl1pPr algn="ctr">
              <a:defRPr sz="4400">
                <a:solidFill>
                  <a:srgbClr val="0000FF"/>
                </a:solidFill>
              </a:defRPr>
            </a:lvl1pPr>
          </a:lstStyle>
          <a:p>
            <a:pPr/>
            <a:r>
              <a:t>Title Text</a:t>
            </a:r>
          </a:p>
        </p:txBody>
      </p:sp>
      <p:sp>
        <p:nvSpPr>
          <p:cNvPr id="202"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210" name="Title Text"/>
          <p:cNvSpPr txBox="1"/>
          <p:nvPr>
            <p:ph type="title"/>
          </p:nvPr>
        </p:nvSpPr>
        <p:spPr>
          <a:xfrm>
            <a:off x="457200" y="274638"/>
            <a:ext cx="8229600" cy="1143001"/>
          </a:xfrm>
          <a:prstGeom prst="rect">
            <a:avLst/>
          </a:prstGeom>
        </p:spPr>
        <p:txBody>
          <a:bodyPr/>
          <a:lstStyle>
            <a:lvl1pPr algn="ctr">
              <a:defRPr sz="4400">
                <a:solidFill>
                  <a:srgbClr val="0000FF"/>
                </a:solidFill>
              </a:defRPr>
            </a:lvl1pPr>
          </a:lstStyle>
          <a:p>
            <a:pPr/>
            <a:r>
              <a:t>Title Text</a:t>
            </a:r>
          </a:p>
        </p:txBody>
      </p:sp>
      <p:sp>
        <p:nvSpPr>
          <p:cNvPr id="211"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212"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213"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20" name="Title Text"/>
          <p:cNvSpPr txBox="1"/>
          <p:nvPr>
            <p:ph type="title"/>
          </p:nvPr>
        </p:nvSpPr>
        <p:spPr>
          <a:xfrm>
            <a:off x="457200" y="274638"/>
            <a:ext cx="8229600" cy="1143001"/>
          </a:xfrm>
          <a:prstGeom prst="rect">
            <a:avLst/>
          </a:prstGeom>
        </p:spPr>
        <p:txBody>
          <a:bodyPr/>
          <a:lstStyle>
            <a:lvl1pPr algn="ctr">
              <a:defRPr sz="4400">
                <a:solidFill>
                  <a:srgbClr val="0000FF"/>
                </a:solidFill>
              </a:defRPr>
            </a:lvl1pPr>
          </a:lstStyle>
          <a:p>
            <a:pPr/>
            <a:r>
              <a:t>Title Text</a:t>
            </a:r>
          </a:p>
        </p:txBody>
      </p:sp>
      <p:sp>
        <p:nvSpPr>
          <p:cNvPr id="221"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28"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235" name="Title Text"/>
          <p:cNvSpPr txBox="1"/>
          <p:nvPr>
            <p:ph type="title"/>
          </p:nvPr>
        </p:nvSpPr>
        <p:spPr>
          <a:xfrm>
            <a:off x="457200" y="273050"/>
            <a:ext cx="3008314" cy="1162050"/>
          </a:xfrm>
          <a:prstGeom prst="rect">
            <a:avLst/>
          </a:prstGeom>
        </p:spPr>
        <p:txBody>
          <a:bodyPr anchor="b"/>
          <a:lstStyle>
            <a:lvl1pPr>
              <a:defRPr b="1" sz="2000">
                <a:solidFill>
                  <a:srgbClr val="0000FF"/>
                </a:solidFill>
              </a:defRPr>
            </a:lvl1pPr>
          </a:lstStyle>
          <a:p>
            <a:pPr/>
            <a:r>
              <a:t>Title Text</a:t>
            </a:r>
          </a:p>
        </p:txBody>
      </p:sp>
      <p:sp>
        <p:nvSpPr>
          <p:cNvPr id="236"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7" name="Text Placeholder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238"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245" name="Title Text"/>
          <p:cNvSpPr txBox="1"/>
          <p:nvPr>
            <p:ph type="title"/>
          </p:nvPr>
        </p:nvSpPr>
        <p:spPr>
          <a:xfrm>
            <a:off x="1792288" y="4800600"/>
            <a:ext cx="5486401" cy="566738"/>
          </a:xfrm>
          <a:prstGeom prst="rect">
            <a:avLst/>
          </a:prstGeom>
        </p:spPr>
        <p:txBody>
          <a:bodyPr anchor="b"/>
          <a:lstStyle>
            <a:lvl1pPr>
              <a:defRPr b="1" sz="2000">
                <a:solidFill>
                  <a:srgbClr val="0000FF"/>
                </a:solidFill>
              </a:defRPr>
            </a:lvl1pPr>
          </a:lstStyle>
          <a:p>
            <a:pPr/>
            <a:r>
              <a:t>Title Text</a:t>
            </a:r>
          </a:p>
        </p:txBody>
      </p:sp>
      <p:sp>
        <p:nvSpPr>
          <p:cNvPr id="246"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247"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prstGeom prst="rect">
            <a:avLst/>
          </a:prstGeom>
        </p:spPr>
        <p:txBody>
          <a:bodyPr/>
          <a:lstStyle>
            <a:lvl1pPr defTabSz="4572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55" name="Title Text"/>
          <p:cNvSpPr txBox="1"/>
          <p:nvPr>
            <p:ph type="title"/>
          </p:nvPr>
        </p:nvSpPr>
        <p:spPr>
          <a:xfrm>
            <a:off x="1247886" y="1371599"/>
            <a:ext cx="6648227" cy="2097743"/>
          </a:xfrm>
          <a:prstGeom prst="rect">
            <a:avLst/>
          </a:prstGeom>
        </p:spPr>
        <p:txBody>
          <a:bodyPr lIns="32272" tIns="32272" rIns="32272" bIns="32272" anchor="b"/>
          <a:lstStyle>
            <a:lvl1pPr algn="ctr" defTabSz="410765">
              <a:defRPr sz="5400">
                <a:latin typeface="Helvetica Light"/>
                <a:ea typeface="Helvetica Light"/>
                <a:cs typeface="Helvetica Light"/>
                <a:sym typeface="Helvetica Light"/>
              </a:defRPr>
            </a:lvl1pPr>
          </a:lstStyle>
          <a:p>
            <a:pPr/>
            <a:r>
              <a:t>Title Text</a:t>
            </a:r>
          </a:p>
        </p:txBody>
      </p:sp>
      <p:sp>
        <p:nvSpPr>
          <p:cNvPr id="256" name="Body Level One…"/>
          <p:cNvSpPr txBox="1"/>
          <p:nvPr>
            <p:ph type="body" sz="quarter" idx="1"/>
          </p:nvPr>
        </p:nvSpPr>
        <p:spPr>
          <a:xfrm>
            <a:off x="1247886" y="3525818"/>
            <a:ext cx="6648227" cy="718074"/>
          </a:xfrm>
          <a:prstGeom prst="rect">
            <a:avLst/>
          </a:prstGeom>
        </p:spPr>
        <p:txBody>
          <a:bodyPr lIns="32272" tIns="32272" rIns="32272" bIns="32272"/>
          <a:lstStyle>
            <a:lvl1pPr marL="0" indent="0" algn="ctr" defTabSz="410765">
              <a:spcBef>
                <a:spcPts val="0"/>
              </a:spcBef>
              <a:buSzTx/>
              <a:buFontTx/>
              <a:buNone/>
              <a:defRPr sz="2000">
                <a:latin typeface="Helvetica Light"/>
                <a:ea typeface="Helvetica Light"/>
                <a:cs typeface="Helvetica Light"/>
                <a:sym typeface="Helvetica Light"/>
              </a:defRPr>
            </a:lvl1pPr>
            <a:lvl2pPr marL="0" indent="228600" algn="ctr" defTabSz="410765">
              <a:spcBef>
                <a:spcPts val="0"/>
              </a:spcBef>
              <a:buSzTx/>
              <a:buFontTx/>
              <a:buNone/>
              <a:defRPr sz="2000">
                <a:latin typeface="Helvetica Light"/>
                <a:ea typeface="Helvetica Light"/>
                <a:cs typeface="Helvetica Light"/>
                <a:sym typeface="Helvetica Light"/>
              </a:defRPr>
            </a:lvl2pPr>
            <a:lvl3pPr marL="0" indent="457200" algn="ctr" defTabSz="410765">
              <a:spcBef>
                <a:spcPts val="0"/>
              </a:spcBef>
              <a:buSzTx/>
              <a:buFontTx/>
              <a:buNone/>
              <a:defRPr sz="2000">
                <a:latin typeface="Helvetica Light"/>
                <a:ea typeface="Helvetica Light"/>
                <a:cs typeface="Helvetica Light"/>
                <a:sym typeface="Helvetica Light"/>
              </a:defRPr>
            </a:lvl3pPr>
            <a:lvl4pPr marL="0" indent="685800" algn="ctr" defTabSz="410765">
              <a:spcBef>
                <a:spcPts val="0"/>
              </a:spcBef>
              <a:buSzTx/>
              <a:buFontTx/>
              <a:buNone/>
              <a:defRPr sz="2000">
                <a:latin typeface="Helvetica Light"/>
                <a:ea typeface="Helvetica Light"/>
                <a:cs typeface="Helvetica Light"/>
                <a:sym typeface="Helvetica Light"/>
              </a:defRPr>
            </a:lvl4pPr>
            <a:lvl5pPr marL="0" indent="914400" algn="ctr" defTabSz="410765">
              <a:spcBef>
                <a:spcPts val="0"/>
              </a:spcBef>
              <a:buSzTx/>
              <a:buFontTx/>
              <a:buNone/>
              <a:defRPr sz="2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57" name="Slide Number"/>
          <p:cNvSpPr txBox="1"/>
          <p:nvPr>
            <p:ph type="sldNum" sz="quarter" idx="2"/>
          </p:nvPr>
        </p:nvSpPr>
        <p:spPr>
          <a:xfrm>
            <a:off x="4451669" y="6208507"/>
            <a:ext cx="232593" cy="229646"/>
          </a:xfrm>
          <a:prstGeom prst="rect">
            <a:avLst/>
          </a:prstGeom>
        </p:spPr>
        <p:txBody>
          <a:bodyPr lIns="32272" tIns="32272" rIns="32272" bIns="32272" anchor="t"/>
          <a:lstStyle>
            <a:lvl1pPr algn="ctr" defTabSz="410765">
              <a:defRPr sz="11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64" name="Title Text"/>
          <p:cNvSpPr txBox="1"/>
          <p:nvPr>
            <p:ph type="title"/>
          </p:nvPr>
        </p:nvSpPr>
        <p:spPr>
          <a:prstGeom prst="rect">
            <a:avLst/>
          </a:prstGeom>
        </p:spPr>
        <p:txBody>
          <a:bodyPr/>
          <a:lstStyle>
            <a:lvl1pPr>
              <a:defRPr>
                <a:solidFill>
                  <a:srgbClr val="0433FF"/>
                </a:solidFill>
              </a:defRPr>
            </a:lvl1pPr>
          </a:lstStyle>
          <a:p>
            <a:pPr/>
            <a:r>
              <a:t>Title Text</a:t>
            </a:r>
          </a:p>
        </p:txBody>
      </p:sp>
      <p:sp>
        <p:nvSpPr>
          <p:cNvPr id="26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defRPr b="1" cap="all"/>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lvl1pPr>
              <a:defRPr sz="3600"/>
            </a:lvl1p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lvl1pPr>
              <a:defRPr sz="3600"/>
            </a:lvl1p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lvl1pPr>
              <a:defRPr sz="3600"/>
            </a:lvl1p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Title Text"/>
          <p:cNvSpPr txBox="1"/>
          <p:nvPr>
            <p:ph type="title"/>
          </p:nvPr>
        </p:nvSpPr>
        <p:spPr>
          <a:xfrm>
            <a:off x="457200" y="92074"/>
            <a:ext cx="8229600" cy="1508126"/>
          </a:xfrm>
          <a:prstGeom prst="rect">
            <a:avLst/>
          </a:prstGeom>
        </p:spPr>
        <p:txBody>
          <a:bodyPr>
            <a:noAutofit/>
          </a:bodyPr>
          <a:lstStyle>
            <a:lvl1pPr>
              <a:defRPr sz="3600">
                <a:solidFill>
                  <a:srgbClr val="0433FF"/>
                </a:solidFill>
              </a:defRPr>
            </a:lvl1pPr>
          </a:lstStyle>
          <a:p>
            <a:pPr/>
            <a:r>
              <a:t>Title Text</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3" name="Title Text"/>
          <p:cNvSpPr txBox="1"/>
          <p:nvPr>
            <p:ph type="title"/>
          </p:nvPr>
        </p:nvSpPr>
        <p:spPr>
          <a:xfrm>
            <a:off x="457200" y="273050"/>
            <a:ext cx="3008314" cy="1162050"/>
          </a:xfrm>
          <a:prstGeom prst="rect">
            <a:avLst/>
          </a:prstGeom>
        </p:spPr>
        <p:txBody>
          <a:bodyPr anchor="b"/>
          <a:lstStyle>
            <a:lvl1pPr>
              <a:defRPr b="1" sz="2000"/>
            </a:lvl1pPr>
          </a:lstStyle>
          <a:p>
            <a:pPr/>
            <a:r>
              <a:t>Title Text</a:t>
            </a:r>
          </a:p>
        </p:txBody>
      </p:sp>
      <p:sp>
        <p:nvSpPr>
          <p:cNvPr id="74"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Text Placeholder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3" name="Title Text"/>
          <p:cNvSpPr txBox="1"/>
          <p:nvPr>
            <p:ph type="title"/>
          </p:nvPr>
        </p:nvSpPr>
        <p:spPr>
          <a:xfrm>
            <a:off x="1792288" y="4800600"/>
            <a:ext cx="5486401" cy="566738"/>
          </a:xfrm>
          <a:prstGeom prst="rect">
            <a:avLst/>
          </a:prstGeom>
        </p:spPr>
        <p:txBody>
          <a:bodyPr anchor="b"/>
          <a:lstStyle>
            <a:lvl1pPr>
              <a:defRPr b="1" sz="2000"/>
            </a:lvl1pPr>
          </a:lstStyle>
          <a:p>
            <a:pPr/>
            <a:r>
              <a:t>Title Text</a:t>
            </a:r>
          </a:p>
        </p:txBody>
      </p:sp>
      <p:sp>
        <p:nvSpPr>
          <p:cNvPr id="84"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85"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0"/>
            <a:ext cx="8229600" cy="9144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990600"/>
            <a:ext cx="8229600" cy="51355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5pPr>
      <a:lvl6pPr marL="0" marR="0" indent="45720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6pPr>
      <a:lvl7pPr marL="0" marR="0" indent="91440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7pPr>
      <a:lvl8pPr marL="0" marR="0" indent="137160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8pPr>
      <a:lvl9pPr marL="0" marR="0" indent="1828800" algn="l" defTabSz="914400" rtl="0" latinLnBrk="0">
        <a:lnSpc>
          <a:spcPct val="100000"/>
        </a:lnSpc>
        <a:spcBef>
          <a:spcPts val="0"/>
        </a:spcBef>
        <a:spcAft>
          <a:spcPts val="0"/>
        </a:spcAft>
        <a:buClrTx/>
        <a:buSzTx/>
        <a:buFontTx/>
        <a:buNone/>
        <a:tabLst/>
        <a:defRPr b="0" baseline="0" cap="none" i="0" spc="0" strike="noStrike" sz="4000" u="none">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hyperlink" Target="https://arxiv.org/pdf/2108.07258" TargetMode="External"/><Relationship Id="rId4" Type="http://schemas.openxmlformats.org/officeDocument/2006/relationships/image" Target="../media/image2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hyperlink" Target="https://arxiv.org/pdf/2108.07258" TargetMode="External"/><Relationship Id="rId4"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hyperlink" Target="https://arxiv.org/pdf/2108.07258" TargetMode="External"/><Relationship Id="rId4"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hyperlink" Target="https://cs.gmu.edu/~mreza/publications/AQCH_15.pdf" TargetMode="External"/><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hyperlink" Target="https://arxiv.org/pdf/2108.07258" TargetMode="External"/><Relationship Id="rId4"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hyperlink" Target="https://arxiv.org/pdf/2108.07258" TargetMode="External"/><Relationship Id="rId4"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hyperlink" Target="https://arxiv.org/pdf/2108.07258" TargetMode="External"/><Relationship Id="rId4" Type="http://schemas.openxmlformats.org/officeDocument/2006/relationships/image" Target="../media/image21.png"/><Relationship Id="rId5" Type="http://schemas.openxmlformats.org/officeDocument/2006/relationships/image" Target="../media/image3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hyperlink" Target="https://arxiv.org/pdf/2108.07258" TargetMode="External"/><Relationship Id="rId4" Type="http://schemas.openxmlformats.org/officeDocument/2006/relationships/image" Target="../media/image21.png"/><Relationship Id="rId5" Type="http://schemas.openxmlformats.org/officeDocument/2006/relationships/image" Target="../media/image3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hyperlink" Target="https://arxiv.org/abs/2304.02643" TargetMode="External"/><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34.png"/><Relationship Id="rId7" Type="http://schemas.openxmlformats.org/officeDocument/2006/relationships/video" Target="../media/media2.mp4"/><Relationship Id="rId8" Type="http://schemas.microsoft.com/office/2007/relationships/media" Target="../media/media2.mp4"/><Relationship Id="rId9" Type="http://schemas.openxmlformats.org/officeDocument/2006/relationships/image" Target="../media/image35.png"/><Relationship Id="rId10" Type="http://schemas.openxmlformats.org/officeDocument/2006/relationships/video" Target="../media/media3.mp4"/><Relationship Id="rId11" Type="http://schemas.microsoft.com/office/2007/relationships/media" Target="../media/media3.mp4"/><Relationship Id="rId12" Type="http://schemas.openxmlformats.org/officeDocument/2006/relationships/image" Target="../media/image3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hyperlink" Target="https://arxiv.org/abs/2304.02643" TargetMode="External"/><Relationship Id="rId4" Type="http://schemas.openxmlformats.org/officeDocument/2006/relationships/video" Target="../media/media4.mp4"/><Relationship Id="rId5" Type="http://schemas.microsoft.com/office/2007/relationships/media" Target="../media/media4.mp4"/><Relationship Id="rId6" Type="http://schemas.openxmlformats.org/officeDocument/2006/relationships/image" Target="../media/image3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hyperlink" Target="https://arxiv.org/abs/2304.02643" TargetMode="External"/><Relationship Id="rId4" Type="http://schemas.openxmlformats.org/officeDocument/2006/relationships/video" Target="../media/media5.mp4"/><Relationship Id="rId5" Type="http://schemas.microsoft.com/office/2007/relationships/media" Target="../media/media5.mp4"/><Relationship Id="rId6" Type="http://schemas.openxmlformats.org/officeDocument/2006/relationships/image" Target="../media/image40.png"/><Relationship Id="rId7" Type="http://schemas.openxmlformats.org/officeDocument/2006/relationships/video" Target="../media/media6.mp4"/><Relationship Id="rId8" Type="http://schemas.microsoft.com/office/2007/relationships/media" Target="../media/media6.mp4"/><Relationship Id="rId9" Type="http://schemas.openxmlformats.org/officeDocument/2006/relationships/image" Target="../media/image4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hyperlink" Target="https://arxiv.org/abs/2304.02643" TargetMode="External"/><Relationship Id="rId4" Type="http://schemas.openxmlformats.org/officeDocument/2006/relationships/video" Target="../media/media7.mp4"/><Relationship Id="rId5" Type="http://schemas.microsoft.com/office/2007/relationships/media" Target="../media/media7.mp4"/><Relationship Id="rId6" Type="http://schemas.openxmlformats.org/officeDocument/2006/relationships/image" Target="../media/image4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hyperlink" Target="" TargetMode="External"/><Relationship Id="rId4" Type="http://schemas.openxmlformats.org/officeDocument/2006/relationships/hyperlink" Target="" TargetMode="External"/><Relationship Id="rId5" Type="http://schemas.openxmlformats.org/officeDocument/2006/relationships/image" Target="../media/image4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hyperlink" Target="" TargetMode="External"/><Relationship Id="rId4" Type="http://schemas.openxmlformats.org/officeDocument/2006/relationships/hyperlink" Target="" TargetMode="External"/><Relationship Id="rId5" Type="http://schemas.openxmlformats.org/officeDocument/2006/relationships/image" Target="../media/image4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8.png"/><Relationship Id="rId6"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lide Number"/>
          <p:cNvSpPr txBox="1"/>
          <p:nvPr>
            <p:ph type="sldNum" sz="quarter" idx="2"/>
          </p:nvPr>
        </p:nvSpPr>
        <p:spPr>
          <a:xfrm>
            <a:off x="8848365" y="6517857"/>
            <a:ext cx="154920" cy="229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6" name="2560px-Drake_University_logo.svg.png" descr="2560px-Drake_University_logo.svg.png"/>
          <p:cNvPicPr>
            <a:picLocks noChangeAspect="1"/>
          </p:cNvPicPr>
          <p:nvPr/>
        </p:nvPicPr>
        <p:blipFill>
          <a:blip r:embed="rId2">
            <a:extLst/>
          </a:blip>
          <a:stretch>
            <a:fillRect/>
          </a:stretch>
        </p:blipFill>
        <p:spPr>
          <a:xfrm>
            <a:off x="3192069" y="4686435"/>
            <a:ext cx="2551164" cy="1081256"/>
          </a:xfrm>
          <a:prstGeom prst="rect">
            <a:avLst/>
          </a:prstGeom>
          <a:ln w="12700">
            <a:miter lim="400000"/>
          </a:ln>
        </p:spPr>
      </p:pic>
      <p:sp>
        <p:nvSpPr>
          <p:cNvPr id="277" name="CS195: Computer Vision"/>
          <p:cNvSpPr txBox="1"/>
          <p:nvPr>
            <p:ph type="title"/>
          </p:nvPr>
        </p:nvSpPr>
        <p:spPr>
          <a:xfrm>
            <a:off x="1247886" y="411479"/>
            <a:ext cx="6648227" cy="2097743"/>
          </a:xfrm>
          <a:prstGeom prst="rect">
            <a:avLst/>
          </a:prstGeom>
        </p:spPr>
        <p:txBody>
          <a:bodyPr/>
          <a:lstStyle>
            <a:lvl1pPr defTabSz="321468">
              <a:lnSpc>
                <a:spcPct val="93000"/>
              </a:lnSpc>
              <a:tabLst>
                <a:tab pos="317500" algn="l"/>
                <a:tab pos="635000" algn="l"/>
                <a:tab pos="952500" algn="l"/>
                <a:tab pos="1282700" algn="l"/>
                <a:tab pos="1600200" algn="l"/>
                <a:tab pos="1917700" algn="l"/>
                <a:tab pos="2247900" algn="l"/>
                <a:tab pos="2565400" algn="l"/>
                <a:tab pos="2882900" algn="l"/>
                <a:tab pos="3213100" algn="l"/>
                <a:tab pos="3530600" algn="l"/>
                <a:tab pos="3848100" algn="l"/>
                <a:tab pos="4178300" algn="l"/>
                <a:tab pos="4495800" algn="l"/>
                <a:tab pos="4813300" algn="l"/>
                <a:tab pos="5143500" algn="l"/>
                <a:tab pos="5461000" algn="l"/>
                <a:tab pos="5778500" algn="l"/>
                <a:tab pos="6096000" algn="l"/>
              </a:tabLst>
              <a:defRPr sz="4600">
                <a:latin typeface="Times Roman"/>
                <a:ea typeface="Times Roman"/>
                <a:cs typeface="Times Roman"/>
                <a:sym typeface="Times Roman"/>
              </a:defRPr>
            </a:lvl1pPr>
          </a:lstStyle>
          <a:p>
            <a:pPr/>
            <a:r>
              <a:t>CS195: Computer Vision</a:t>
            </a:r>
          </a:p>
        </p:txBody>
      </p:sp>
      <p:sp>
        <p:nvSpPr>
          <p:cNvPr id="278" name="Monday, October 21st, 2024"/>
          <p:cNvSpPr txBox="1"/>
          <p:nvPr/>
        </p:nvSpPr>
        <p:spPr>
          <a:xfrm>
            <a:off x="3241663" y="4186580"/>
            <a:ext cx="266067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0765">
              <a:defRPr>
                <a:latin typeface="Times Roman"/>
                <a:ea typeface="Times Roman"/>
                <a:cs typeface="Times Roman"/>
                <a:sym typeface="Times Roman"/>
              </a:defRPr>
            </a:pPr>
            <a:r>
              <a:t>Monday, October 21</a:t>
            </a:r>
            <a:r>
              <a:rPr baseline="31999"/>
              <a:t>st</a:t>
            </a:r>
            <a:r>
              <a:t>, 2024</a:t>
            </a:r>
          </a:p>
        </p:txBody>
      </p:sp>
      <p:sp>
        <p:nvSpPr>
          <p:cNvPr id="279" name="CS 195: Computer Vision (Dr Alimoor Reza)"/>
          <p:cNvSpPr/>
          <p:nvPr/>
        </p:nvSpPr>
        <p:spPr>
          <a:xfrm>
            <a:off x="847788" y="6542782"/>
            <a:ext cx="7515268" cy="249360"/>
          </a:xfrm>
          <a:prstGeom prst="rect">
            <a:avLst/>
          </a:prstGeom>
          <a:blipFill>
            <a:blip r:embed="rId3"/>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280" name="Image Segmentation…"/>
          <p:cNvSpPr txBox="1"/>
          <p:nvPr>
            <p:ph type="body" sz="quarter" idx="1"/>
          </p:nvPr>
        </p:nvSpPr>
        <p:spPr>
          <a:xfrm>
            <a:off x="1022418" y="2425788"/>
            <a:ext cx="7166007" cy="1485555"/>
          </a:xfrm>
          <a:prstGeom prst="rect">
            <a:avLst/>
          </a:prstGeom>
        </p:spPr>
        <p:txBody>
          <a:bodyPr/>
          <a:lstStyle/>
          <a:p>
            <a:pPr defTabSz="283428">
              <a:defRPr sz="1932">
                <a:latin typeface="Times Roman"/>
                <a:ea typeface="Times Roman"/>
                <a:cs typeface="Times Roman"/>
                <a:sym typeface="Times Roman"/>
              </a:defRPr>
            </a:pPr>
          </a:p>
          <a:p>
            <a:pPr defTabSz="283428">
              <a:defRPr sz="1932">
                <a:latin typeface="Times Roman"/>
                <a:ea typeface="Times Roman"/>
                <a:cs typeface="Times Roman"/>
                <a:sym typeface="Times Roman"/>
              </a:defRPr>
            </a:pPr>
          </a:p>
          <a:p>
            <a:pPr defTabSz="283428">
              <a:defRPr sz="2208">
                <a:latin typeface="Times Roman"/>
                <a:ea typeface="Times Roman"/>
                <a:cs typeface="Times Roman"/>
                <a:sym typeface="Times Roman"/>
              </a:defRPr>
            </a:pPr>
            <a:r>
              <a:t>Image Segmentation</a:t>
            </a:r>
          </a:p>
          <a:p>
            <a:pPr defTabSz="283428">
              <a:defRPr sz="1656">
                <a:latin typeface="Times Roman"/>
                <a:ea typeface="Times Roman"/>
                <a:cs typeface="Times Roman"/>
                <a:sym typeface="Times Roman"/>
              </a:defRPr>
            </a:pPr>
            <a:r>
              <a:t>Foundation Models</a:t>
            </a:r>
          </a:p>
          <a:p>
            <a:pPr defTabSz="283428">
              <a:defRPr sz="1656">
                <a:latin typeface="Times Roman"/>
                <a:ea typeface="Times Roman"/>
                <a:cs typeface="Times Roman"/>
                <a:sym typeface="Times Roman"/>
              </a:defRPr>
            </a:pPr>
            <a:r>
              <a:t>Segmentations using a Foundation Model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Rectangle 2"/>
          <p:cNvSpPr txBox="1"/>
          <p:nvPr>
            <p:ph type="title"/>
          </p:nvPr>
        </p:nvSpPr>
        <p:spPr>
          <a:prstGeom prst="rect">
            <a:avLst/>
          </a:prstGeom>
        </p:spPr>
        <p:txBody>
          <a:bodyPr/>
          <a:lstStyle>
            <a:lvl1pPr>
              <a:defRPr sz="2400"/>
            </a:lvl1pPr>
          </a:lstStyle>
          <a:p>
            <a:pPr/>
            <a:r>
              <a:t>Recap: View image as a graph</a:t>
            </a:r>
          </a:p>
        </p:txBody>
      </p:sp>
      <p:sp>
        <p:nvSpPr>
          <p:cNvPr id="471" name="Oval 5"/>
          <p:cNvSpPr/>
          <p:nvPr/>
        </p:nvSpPr>
        <p:spPr>
          <a:xfrm>
            <a:off x="5641975" y="407670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2" name="Oval 6"/>
          <p:cNvSpPr/>
          <p:nvPr/>
        </p:nvSpPr>
        <p:spPr>
          <a:xfrm>
            <a:off x="5468937" y="48656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3" name="Oval 7"/>
          <p:cNvSpPr/>
          <p:nvPr/>
        </p:nvSpPr>
        <p:spPr>
          <a:xfrm>
            <a:off x="6186487" y="53482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4" name="Oval 8"/>
          <p:cNvSpPr/>
          <p:nvPr/>
        </p:nvSpPr>
        <p:spPr>
          <a:xfrm>
            <a:off x="5495925" y="57673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5" name="Oval 9"/>
          <p:cNvSpPr/>
          <p:nvPr/>
        </p:nvSpPr>
        <p:spPr>
          <a:xfrm>
            <a:off x="6581775" y="484663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6" name="Oval 10"/>
          <p:cNvSpPr/>
          <p:nvPr/>
        </p:nvSpPr>
        <p:spPr>
          <a:xfrm>
            <a:off x="6678613" y="5768975"/>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7" name="Oval 11"/>
          <p:cNvSpPr/>
          <p:nvPr/>
        </p:nvSpPr>
        <p:spPr>
          <a:xfrm>
            <a:off x="7065963" y="52593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8" name="Oval 12"/>
          <p:cNvSpPr/>
          <p:nvPr/>
        </p:nvSpPr>
        <p:spPr>
          <a:xfrm>
            <a:off x="6786563" y="3959225"/>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79" name="Oval 13"/>
          <p:cNvSpPr/>
          <p:nvPr/>
        </p:nvSpPr>
        <p:spPr>
          <a:xfrm>
            <a:off x="7366000" y="4575175"/>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80" name="Oval 14"/>
          <p:cNvSpPr/>
          <p:nvPr/>
        </p:nvSpPr>
        <p:spPr>
          <a:xfrm>
            <a:off x="7880350" y="5337175"/>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81" name="Oval 15"/>
          <p:cNvSpPr/>
          <p:nvPr/>
        </p:nvSpPr>
        <p:spPr>
          <a:xfrm>
            <a:off x="8113713" y="4200525"/>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82" name="Oval 16"/>
          <p:cNvSpPr/>
          <p:nvPr/>
        </p:nvSpPr>
        <p:spPr>
          <a:xfrm>
            <a:off x="4729162" y="466090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cxnSp>
        <p:nvCxnSpPr>
          <p:cNvPr id="483" name="AutoShape 17"/>
          <p:cNvCxnSpPr>
            <a:stCxn id="482" idx="0"/>
            <a:endCxn id="472" idx="0"/>
          </p:cNvCxnSpPr>
          <p:nvPr/>
        </p:nvCxnSpPr>
        <p:spPr>
          <a:xfrm>
            <a:off x="4774406" y="4706144"/>
            <a:ext cx="739776" cy="204788"/>
          </a:xfrm>
          <a:prstGeom prst="straightConnector1">
            <a:avLst/>
          </a:prstGeom>
          <a:ln w="38100">
            <a:solidFill>
              <a:srgbClr val="000000"/>
            </a:solidFill>
          </a:ln>
        </p:spPr>
      </p:cxnSp>
      <p:cxnSp>
        <p:nvCxnSpPr>
          <p:cNvPr id="484" name="AutoShape 18"/>
          <p:cNvCxnSpPr>
            <a:stCxn id="472" idx="0"/>
            <a:endCxn id="471" idx="0"/>
          </p:cNvCxnSpPr>
          <p:nvPr/>
        </p:nvCxnSpPr>
        <p:spPr>
          <a:xfrm flipV="1">
            <a:off x="5514181" y="4121944"/>
            <a:ext cx="173039" cy="788988"/>
          </a:xfrm>
          <a:prstGeom prst="straightConnector1">
            <a:avLst/>
          </a:prstGeom>
          <a:ln w="38100">
            <a:solidFill>
              <a:srgbClr val="000000"/>
            </a:solidFill>
          </a:ln>
        </p:spPr>
      </p:cxnSp>
      <p:cxnSp>
        <p:nvCxnSpPr>
          <p:cNvPr id="485" name="AutoShape 19"/>
          <p:cNvCxnSpPr>
            <a:stCxn id="472" idx="0"/>
            <a:endCxn id="473" idx="0"/>
          </p:cNvCxnSpPr>
          <p:nvPr/>
        </p:nvCxnSpPr>
        <p:spPr>
          <a:xfrm>
            <a:off x="5514181" y="4910931"/>
            <a:ext cx="717551" cy="482601"/>
          </a:xfrm>
          <a:prstGeom prst="straightConnector1">
            <a:avLst/>
          </a:prstGeom>
          <a:ln w="38100">
            <a:solidFill>
              <a:srgbClr val="000000"/>
            </a:solidFill>
          </a:ln>
        </p:spPr>
      </p:cxnSp>
      <p:cxnSp>
        <p:nvCxnSpPr>
          <p:cNvPr id="486" name="AutoShape 20"/>
          <p:cNvCxnSpPr>
            <a:stCxn id="474" idx="0"/>
            <a:endCxn id="473" idx="0"/>
          </p:cNvCxnSpPr>
          <p:nvPr/>
        </p:nvCxnSpPr>
        <p:spPr>
          <a:xfrm flipV="1">
            <a:off x="5541169" y="5393531"/>
            <a:ext cx="690563" cy="419101"/>
          </a:xfrm>
          <a:prstGeom prst="straightConnector1">
            <a:avLst/>
          </a:prstGeom>
          <a:ln w="38100">
            <a:solidFill>
              <a:srgbClr val="000000"/>
            </a:solidFill>
          </a:ln>
        </p:spPr>
      </p:cxnSp>
      <p:cxnSp>
        <p:nvCxnSpPr>
          <p:cNvPr id="487" name="AutoShape 21"/>
          <p:cNvCxnSpPr>
            <a:stCxn id="473" idx="0"/>
            <a:endCxn id="475" idx="0"/>
          </p:cNvCxnSpPr>
          <p:nvPr/>
        </p:nvCxnSpPr>
        <p:spPr>
          <a:xfrm flipV="1">
            <a:off x="6231731" y="4891881"/>
            <a:ext cx="395289" cy="501651"/>
          </a:xfrm>
          <a:prstGeom prst="straightConnector1">
            <a:avLst/>
          </a:prstGeom>
          <a:ln w="38100">
            <a:solidFill>
              <a:srgbClr val="000000"/>
            </a:solidFill>
          </a:ln>
        </p:spPr>
      </p:cxnSp>
      <p:cxnSp>
        <p:nvCxnSpPr>
          <p:cNvPr id="488" name="AutoShape 22"/>
          <p:cNvCxnSpPr>
            <a:stCxn id="475" idx="0"/>
            <a:endCxn id="477" idx="0"/>
          </p:cNvCxnSpPr>
          <p:nvPr/>
        </p:nvCxnSpPr>
        <p:spPr>
          <a:xfrm>
            <a:off x="6627019" y="4891881"/>
            <a:ext cx="484189" cy="412751"/>
          </a:xfrm>
          <a:prstGeom prst="straightConnector1">
            <a:avLst/>
          </a:prstGeom>
          <a:ln w="38100">
            <a:solidFill>
              <a:srgbClr val="000000"/>
            </a:solidFill>
          </a:ln>
        </p:spPr>
      </p:cxnSp>
      <p:cxnSp>
        <p:nvCxnSpPr>
          <p:cNvPr id="489" name="AutoShape 23"/>
          <p:cNvCxnSpPr>
            <a:stCxn id="476" idx="0"/>
            <a:endCxn id="477" idx="0"/>
          </p:cNvCxnSpPr>
          <p:nvPr/>
        </p:nvCxnSpPr>
        <p:spPr>
          <a:xfrm flipV="1">
            <a:off x="6723857" y="5304631"/>
            <a:ext cx="387351" cy="509589"/>
          </a:xfrm>
          <a:prstGeom prst="straightConnector1">
            <a:avLst/>
          </a:prstGeom>
          <a:ln w="38100">
            <a:solidFill>
              <a:srgbClr val="000000"/>
            </a:solidFill>
          </a:ln>
        </p:spPr>
      </p:cxnSp>
      <p:cxnSp>
        <p:nvCxnSpPr>
          <p:cNvPr id="490" name="AutoShape 24"/>
          <p:cNvCxnSpPr>
            <a:stCxn id="475" idx="0"/>
            <a:endCxn id="478" idx="0"/>
          </p:cNvCxnSpPr>
          <p:nvPr/>
        </p:nvCxnSpPr>
        <p:spPr>
          <a:xfrm flipV="1">
            <a:off x="6627019" y="4004469"/>
            <a:ext cx="204789" cy="887413"/>
          </a:xfrm>
          <a:prstGeom prst="straightConnector1">
            <a:avLst/>
          </a:prstGeom>
          <a:ln w="38100">
            <a:solidFill>
              <a:srgbClr val="000000"/>
            </a:solidFill>
          </a:ln>
        </p:spPr>
      </p:cxnSp>
      <p:cxnSp>
        <p:nvCxnSpPr>
          <p:cNvPr id="491" name="AutoShape 25"/>
          <p:cNvCxnSpPr>
            <a:stCxn id="479" idx="0"/>
            <a:endCxn id="481" idx="0"/>
          </p:cNvCxnSpPr>
          <p:nvPr/>
        </p:nvCxnSpPr>
        <p:spPr>
          <a:xfrm flipV="1">
            <a:off x="7411244" y="4245769"/>
            <a:ext cx="747714" cy="374651"/>
          </a:xfrm>
          <a:prstGeom prst="straightConnector1">
            <a:avLst/>
          </a:prstGeom>
          <a:ln w="38100">
            <a:solidFill>
              <a:srgbClr val="000000"/>
            </a:solidFill>
          </a:ln>
        </p:spPr>
      </p:cxnSp>
      <p:cxnSp>
        <p:nvCxnSpPr>
          <p:cNvPr id="492" name="AutoShape 26"/>
          <p:cNvCxnSpPr>
            <a:stCxn id="477" idx="0"/>
            <a:endCxn id="480" idx="0"/>
          </p:cNvCxnSpPr>
          <p:nvPr/>
        </p:nvCxnSpPr>
        <p:spPr>
          <a:xfrm>
            <a:off x="7111207" y="5304631"/>
            <a:ext cx="814388" cy="77789"/>
          </a:xfrm>
          <a:prstGeom prst="straightConnector1">
            <a:avLst/>
          </a:prstGeom>
          <a:ln w="38100">
            <a:solidFill>
              <a:srgbClr val="000000"/>
            </a:solidFill>
          </a:ln>
        </p:spPr>
      </p:cxnSp>
      <p:cxnSp>
        <p:nvCxnSpPr>
          <p:cNvPr id="493" name="AutoShape 27"/>
          <p:cNvCxnSpPr>
            <a:stCxn id="478" idx="0"/>
            <a:endCxn id="495" idx="0"/>
          </p:cNvCxnSpPr>
          <p:nvPr/>
        </p:nvCxnSpPr>
        <p:spPr>
          <a:xfrm flipV="1">
            <a:off x="6831807" y="3680619"/>
            <a:ext cx="287338" cy="323851"/>
          </a:xfrm>
          <a:prstGeom prst="straightConnector1">
            <a:avLst/>
          </a:prstGeom>
          <a:ln w="38100">
            <a:solidFill>
              <a:srgbClr val="000000"/>
            </a:solidFill>
          </a:ln>
        </p:spPr>
      </p:cxnSp>
      <p:sp>
        <p:nvSpPr>
          <p:cNvPr id="494" name="Oval 28"/>
          <p:cNvSpPr/>
          <p:nvPr/>
        </p:nvSpPr>
        <p:spPr>
          <a:xfrm>
            <a:off x="6418262" y="362743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95" name="Oval 29"/>
          <p:cNvSpPr/>
          <p:nvPr/>
        </p:nvSpPr>
        <p:spPr>
          <a:xfrm>
            <a:off x="7073900" y="3635375"/>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496" name="Oval 30"/>
          <p:cNvSpPr/>
          <p:nvPr/>
        </p:nvSpPr>
        <p:spPr>
          <a:xfrm>
            <a:off x="8475663" y="493553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cxnSp>
        <p:nvCxnSpPr>
          <p:cNvPr id="497" name="AutoShape 31"/>
          <p:cNvCxnSpPr>
            <a:stCxn id="494" idx="0"/>
            <a:endCxn id="478" idx="0"/>
          </p:cNvCxnSpPr>
          <p:nvPr/>
        </p:nvCxnSpPr>
        <p:spPr>
          <a:xfrm>
            <a:off x="6463506" y="3672681"/>
            <a:ext cx="368302" cy="331789"/>
          </a:xfrm>
          <a:prstGeom prst="straightConnector1">
            <a:avLst/>
          </a:prstGeom>
          <a:ln w="38100">
            <a:solidFill>
              <a:srgbClr val="000000"/>
            </a:solidFill>
          </a:ln>
        </p:spPr>
      </p:cxnSp>
      <p:cxnSp>
        <p:nvCxnSpPr>
          <p:cNvPr id="498" name="AutoShape 32"/>
          <p:cNvCxnSpPr>
            <a:stCxn id="480" idx="0"/>
            <a:endCxn id="496" idx="0"/>
          </p:cNvCxnSpPr>
          <p:nvPr/>
        </p:nvCxnSpPr>
        <p:spPr>
          <a:xfrm flipV="1">
            <a:off x="7925594" y="4980781"/>
            <a:ext cx="595314" cy="401639"/>
          </a:xfrm>
          <a:prstGeom prst="straightConnector1">
            <a:avLst/>
          </a:prstGeom>
          <a:ln w="38100">
            <a:solidFill>
              <a:srgbClr val="000000"/>
            </a:solidFill>
          </a:ln>
        </p:spPr>
      </p:cxnSp>
      <p:cxnSp>
        <p:nvCxnSpPr>
          <p:cNvPr id="499" name="AutoShape 33"/>
          <p:cNvCxnSpPr>
            <a:stCxn id="500" idx="0"/>
            <a:endCxn id="480" idx="0"/>
          </p:cNvCxnSpPr>
          <p:nvPr/>
        </p:nvCxnSpPr>
        <p:spPr>
          <a:xfrm flipH="1" flipV="1">
            <a:off x="7925594" y="5382419"/>
            <a:ext cx="246064" cy="520701"/>
          </a:xfrm>
          <a:prstGeom prst="straightConnector1">
            <a:avLst/>
          </a:prstGeom>
          <a:ln w="38100">
            <a:solidFill>
              <a:srgbClr val="000000"/>
            </a:solidFill>
          </a:ln>
        </p:spPr>
      </p:cxnSp>
      <p:sp>
        <p:nvSpPr>
          <p:cNvPr id="500" name="Oval 34"/>
          <p:cNvSpPr/>
          <p:nvPr/>
        </p:nvSpPr>
        <p:spPr>
          <a:xfrm>
            <a:off x="8126413" y="5857875"/>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cxnSp>
        <p:nvCxnSpPr>
          <p:cNvPr id="501" name="AutoShape 55"/>
          <p:cNvCxnSpPr>
            <a:stCxn id="477" idx="0"/>
            <a:endCxn id="479" idx="0"/>
          </p:cNvCxnSpPr>
          <p:nvPr/>
        </p:nvCxnSpPr>
        <p:spPr>
          <a:xfrm flipV="1">
            <a:off x="7111207" y="4620419"/>
            <a:ext cx="300038" cy="684213"/>
          </a:xfrm>
          <a:prstGeom prst="straightConnector1">
            <a:avLst/>
          </a:prstGeom>
          <a:ln w="38100">
            <a:solidFill>
              <a:srgbClr val="000000"/>
            </a:solidFill>
          </a:ln>
        </p:spPr>
      </p:cxnSp>
      <p:sp>
        <p:nvSpPr>
          <p:cNvPr id="502" name="Oval 58"/>
          <p:cNvSpPr/>
          <p:nvPr/>
        </p:nvSpPr>
        <p:spPr>
          <a:xfrm>
            <a:off x="1381125" y="4049712"/>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03" name="Oval 59"/>
          <p:cNvSpPr/>
          <p:nvPr/>
        </p:nvSpPr>
        <p:spPr>
          <a:xfrm>
            <a:off x="1208087" y="483870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04" name="Oval 60"/>
          <p:cNvSpPr/>
          <p:nvPr/>
        </p:nvSpPr>
        <p:spPr>
          <a:xfrm>
            <a:off x="1925638" y="532130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05" name="Oval 61"/>
          <p:cNvSpPr/>
          <p:nvPr/>
        </p:nvSpPr>
        <p:spPr>
          <a:xfrm>
            <a:off x="1235075" y="574040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06" name="Oval 62"/>
          <p:cNvSpPr/>
          <p:nvPr/>
        </p:nvSpPr>
        <p:spPr>
          <a:xfrm>
            <a:off x="2320925" y="481965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07" name="Oval 63"/>
          <p:cNvSpPr/>
          <p:nvPr/>
        </p:nvSpPr>
        <p:spPr>
          <a:xfrm>
            <a:off x="2417763" y="57419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08" name="Oval 64"/>
          <p:cNvSpPr/>
          <p:nvPr/>
        </p:nvSpPr>
        <p:spPr>
          <a:xfrm>
            <a:off x="2805113" y="523240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09" name="Oval 65"/>
          <p:cNvSpPr/>
          <p:nvPr/>
        </p:nvSpPr>
        <p:spPr>
          <a:xfrm>
            <a:off x="2525713" y="393223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10" name="Oval 66"/>
          <p:cNvSpPr/>
          <p:nvPr/>
        </p:nvSpPr>
        <p:spPr>
          <a:xfrm>
            <a:off x="3105150" y="45481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11" name="Oval 67"/>
          <p:cNvSpPr/>
          <p:nvPr/>
        </p:nvSpPr>
        <p:spPr>
          <a:xfrm>
            <a:off x="3619500" y="53101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12" name="Oval 68"/>
          <p:cNvSpPr/>
          <p:nvPr/>
        </p:nvSpPr>
        <p:spPr>
          <a:xfrm>
            <a:off x="3852862" y="417353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13" name="Oval 69"/>
          <p:cNvSpPr/>
          <p:nvPr/>
        </p:nvSpPr>
        <p:spPr>
          <a:xfrm>
            <a:off x="468312" y="4633912"/>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cxnSp>
        <p:nvCxnSpPr>
          <p:cNvPr id="514" name="AutoShape 70"/>
          <p:cNvCxnSpPr>
            <a:stCxn id="513" idx="0"/>
            <a:endCxn id="503" idx="0"/>
          </p:cNvCxnSpPr>
          <p:nvPr/>
        </p:nvCxnSpPr>
        <p:spPr>
          <a:xfrm>
            <a:off x="513556" y="4679156"/>
            <a:ext cx="739776" cy="204789"/>
          </a:xfrm>
          <a:prstGeom prst="straightConnector1">
            <a:avLst/>
          </a:prstGeom>
          <a:ln w="38100">
            <a:solidFill>
              <a:srgbClr val="000000"/>
            </a:solidFill>
          </a:ln>
        </p:spPr>
      </p:cxnSp>
      <p:cxnSp>
        <p:nvCxnSpPr>
          <p:cNvPr id="515" name="AutoShape 73"/>
          <p:cNvCxnSpPr>
            <a:stCxn id="505" idx="0"/>
            <a:endCxn id="504" idx="0"/>
          </p:cNvCxnSpPr>
          <p:nvPr/>
        </p:nvCxnSpPr>
        <p:spPr>
          <a:xfrm flipV="1">
            <a:off x="1280319" y="5366544"/>
            <a:ext cx="690564" cy="419101"/>
          </a:xfrm>
          <a:prstGeom prst="straightConnector1">
            <a:avLst/>
          </a:prstGeom>
          <a:ln w="38100">
            <a:solidFill>
              <a:srgbClr val="000000"/>
            </a:solidFill>
          </a:ln>
        </p:spPr>
      </p:cxnSp>
      <p:cxnSp>
        <p:nvCxnSpPr>
          <p:cNvPr id="516" name="AutoShape 74"/>
          <p:cNvCxnSpPr>
            <a:stCxn id="504" idx="0"/>
            <a:endCxn id="506" idx="0"/>
          </p:cNvCxnSpPr>
          <p:nvPr/>
        </p:nvCxnSpPr>
        <p:spPr>
          <a:xfrm flipV="1">
            <a:off x="1970882" y="4864894"/>
            <a:ext cx="395288" cy="501651"/>
          </a:xfrm>
          <a:prstGeom prst="straightConnector1">
            <a:avLst/>
          </a:prstGeom>
          <a:ln w="38100">
            <a:solidFill>
              <a:srgbClr val="000000"/>
            </a:solidFill>
          </a:ln>
        </p:spPr>
      </p:cxnSp>
      <p:cxnSp>
        <p:nvCxnSpPr>
          <p:cNvPr id="517" name="AutoShape 75"/>
          <p:cNvCxnSpPr>
            <a:stCxn id="506" idx="0"/>
            <a:endCxn id="508" idx="0"/>
          </p:cNvCxnSpPr>
          <p:nvPr/>
        </p:nvCxnSpPr>
        <p:spPr>
          <a:xfrm>
            <a:off x="2366169" y="4864894"/>
            <a:ext cx="484189" cy="412751"/>
          </a:xfrm>
          <a:prstGeom prst="straightConnector1">
            <a:avLst/>
          </a:prstGeom>
          <a:ln w="38100">
            <a:solidFill>
              <a:srgbClr val="000000"/>
            </a:solidFill>
          </a:ln>
        </p:spPr>
      </p:cxnSp>
      <p:cxnSp>
        <p:nvCxnSpPr>
          <p:cNvPr id="518" name="AutoShape 76"/>
          <p:cNvCxnSpPr>
            <a:stCxn id="507" idx="0"/>
            <a:endCxn id="508" idx="0"/>
          </p:cNvCxnSpPr>
          <p:nvPr/>
        </p:nvCxnSpPr>
        <p:spPr>
          <a:xfrm flipV="1">
            <a:off x="2463007" y="5277644"/>
            <a:ext cx="387351" cy="509588"/>
          </a:xfrm>
          <a:prstGeom prst="straightConnector1">
            <a:avLst/>
          </a:prstGeom>
          <a:ln w="38100">
            <a:solidFill>
              <a:srgbClr val="000000"/>
            </a:solidFill>
          </a:ln>
        </p:spPr>
      </p:cxnSp>
      <p:cxnSp>
        <p:nvCxnSpPr>
          <p:cNvPr id="519" name="AutoShape 78"/>
          <p:cNvCxnSpPr>
            <a:stCxn id="510" idx="0"/>
            <a:endCxn id="512" idx="0"/>
          </p:cNvCxnSpPr>
          <p:nvPr/>
        </p:nvCxnSpPr>
        <p:spPr>
          <a:xfrm flipV="1">
            <a:off x="3150394" y="4218781"/>
            <a:ext cx="747713" cy="374651"/>
          </a:xfrm>
          <a:prstGeom prst="straightConnector1">
            <a:avLst/>
          </a:prstGeom>
          <a:ln w="38100">
            <a:solidFill>
              <a:srgbClr val="000000"/>
            </a:solidFill>
          </a:ln>
        </p:spPr>
      </p:cxnSp>
      <p:cxnSp>
        <p:nvCxnSpPr>
          <p:cNvPr id="520" name="AutoShape 80"/>
          <p:cNvCxnSpPr>
            <a:stCxn id="509" idx="0"/>
            <a:endCxn id="522" idx="0"/>
          </p:cNvCxnSpPr>
          <p:nvPr/>
        </p:nvCxnSpPr>
        <p:spPr>
          <a:xfrm flipV="1">
            <a:off x="2570957" y="3653631"/>
            <a:ext cx="287338" cy="323851"/>
          </a:xfrm>
          <a:prstGeom prst="straightConnector1">
            <a:avLst/>
          </a:prstGeom>
          <a:ln w="38100">
            <a:solidFill>
              <a:srgbClr val="000000"/>
            </a:solidFill>
          </a:ln>
        </p:spPr>
      </p:cxnSp>
      <p:sp>
        <p:nvSpPr>
          <p:cNvPr id="521" name="Oval 81"/>
          <p:cNvSpPr/>
          <p:nvPr/>
        </p:nvSpPr>
        <p:spPr>
          <a:xfrm>
            <a:off x="2157413" y="360045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22" name="Oval 82"/>
          <p:cNvSpPr/>
          <p:nvPr/>
        </p:nvSpPr>
        <p:spPr>
          <a:xfrm>
            <a:off x="2813050" y="36083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23" name="Oval 83"/>
          <p:cNvSpPr/>
          <p:nvPr/>
        </p:nvSpPr>
        <p:spPr>
          <a:xfrm>
            <a:off x="4214812" y="4908550"/>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cxnSp>
        <p:nvCxnSpPr>
          <p:cNvPr id="524" name="AutoShape 84"/>
          <p:cNvCxnSpPr>
            <a:stCxn id="521" idx="0"/>
            <a:endCxn id="509" idx="0"/>
          </p:cNvCxnSpPr>
          <p:nvPr/>
        </p:nvCxnSpPr>
        <p:spPr>
          <a:xfrm>
            <a:off x="2202657" y="3645694"/>
            <a:ext cx="368301" cy="331788"/>
          </a:xfrm>
          <a:prstGeom prst="straightConnector1">
            <a:avLst/>
          </a:prstGeom>
          <a:ln w="38100">
            <a:solidFill>
              <a:srgbClr val="000000"/>
            </a:solidFill>
          </a:ln>
        </p:spPr>
      </p:cxnSp>
      <p:cxnSp>
        <p:nvCxnSpPr>
          <p:cNvPr id="525" name="AutoShape 86"/>
          <p:cNvCxnSpPr>
            <a:stCxn id="526" idx="0"/>
            <a:endCxn id="511" idx="0"/>
          </p:cNvCxnSpPr>
          <p:nvPr/>
        </p:nvCxnSpPr>
        <p:spPr>
          <a:xfrm flipH="1" flipV="1">
            <a:off x="3664744" y="5355431"/>
            <a:ext cx="246063" cy="520701"/>
          </a:xfrm>
          <a:prstGeom prst="straightConnector1">
            <a:avLst/>
          </a:prstGeom>
          <a:ln w="38100">
            <a:solidFill>
              <a:srgbClr val="000000"/>
            </a:solidFill>
          </a:ln>
        </p:spPr>
      </p:cxnSp>
      <p:sp>
        <p:nvSpPr>
          <p:cNvPr id="526" name="Oval 87"/>
          <p:cNvSpPr/>
          <p:nvPr/>
        </p:nvSpPr>
        <p:spPr>
          <a:xfrm>
            <a:off x="3865562" y="5830887"/>
            <a:ext cx="90489" cy="90489"/>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527" name="AutoShape 88"/>
          <p:cNvSpPr/>
          <p:nvPr/>
        </p:nvSpPr>
        <p:spPr>
          <a:xfrm flipV="1">
            <a:off x="1458912" y="3687762"/>
            <a:ext cx="711201" cy="384176"/>
          </a:xfrm>
          <a:prstGeom prst="line">
            <a:avLst/>
          </a:prstGeom>
          <a:ln w="38100">
            <a:solidFill>
              <a:srgbClr val="000000"/>
            </a:solidFill>
          </a:ln>
        </p:spPr>
        <p:txBody>
          <a:bodyPr lIns="45719" rIns="45719"/>
          <a:lstStyle/>
          <a:p>
            <a:pPr/>
          </a:p>
        </p:txBody>
      </p:sp>
      <p:cxnSp>
        <p:nvCxnSpPr>
          <p:cNvPr id="528" name="AutoShape 92"/>
          <p:cNvCxnSpPr>
            <a:stCxn id="513" idx="0"/>
            <a:endCxn id="502" idx="0"/>
          </p:cNvCxnSpPr>
          <p:nvPr/>
        </p:nvCxnSpPr>
        <p:spPr>
          <a:xfrm flipV="1">
            <a:off x="513556" y="4094956"/>
            <a:ext cx="912814" cy="584201"/>
          </a:xfrm>
          <a:prstGeom prst="straightConnector1">
            <a:avLst/>
          </a:prstGeom>
          <a:ln w="38100">
            <a:solidFill>
              <a:srgbClr val="000000"/>
            </a:solidFill>
          </a:ln>
        </p:spPr>
      </p:cxnSp>
      <p:cxnSp>
        <p:nvCxnSpPr>
          <p:cNvPr id="529" name="AutoShape 94"/>
          <p:cNvCxnSpPr>
            <a:stCxn id="505" idx="0"/>
            <a:endCxn id="503" idx="0"/>
          </p:cNvCxnSpPr>
          <p:nvPr/>
        </p:nvCxnSpPr>
        <p:spPr>
          <a:xfrm flipH="1" flipV="1">
            <a:off x="1253331" y="4883944"/>
            <a:ext cx="26989" cy="901701"/>
          </a:xfrm>
          <a:prstGeom prst="straightConnector1">
            <a:avLst/>
          </a:prstGeom>
          <a:ln w="38100">
            <a:solidFill>
              <a:srgbClr val="000000"/>
            </a:solidFill>
          </a:ln>
        </p:spPr>
      </p:cxnSp>
      <p:cxnSp>
        <p:nvCxnSpPr>
          <p:cNvPr id="530" name="AutoShape 99"/>
          <p:cNvCxnSpPr>
            <a:stCxn id="510" idx="0"/>
            <a:endCxn id="511" idx="0"/>
          </p:cNvCxnSpPr>
          <p:nvPr/>
        </p:nvCxnSpPr>
        <p:spPr>
          <a:xfrm>
            <a:off x="3150394" y="4593431"/>
            <a:ext cx="514351" cy="762001"/>
          </a:xfrm>
          <a:prstGeom prst="straightConnector1">
            <a:avLst/>
          </a:prstGeom>
          <a:ln w="38100">
            <a:solidFill>
              <a:srgbClr val="000000"/>
            </a:solidFill>
          </a:ln>
        </p:spPr>
      </p:cxnSp>
      <p:sp>
        <p:nvSpPr>
          <p:cNvPr id="531" name="AutoShape 100"/>
          <p:cNvSpPr/>
          <p:nvPr/>
        </p:nvSpPr>
        <p:spPr>
          <a:xfrm>
            <a:off x="2508249" y="5797550"/>
            <a:ext cx="1357314" cy="88900"/>
          </a:xfrm>
          <a:prstGeom prst="line">
            <a:avLst/>
          </a:prstGeom>
          <a:ln w="38100">
            <a:solidFill>
              <a:srgbClr val="000000"/>
            </a:solidFill>
          </a:ln>
        </p:spPr>
        <p:txBody>
          <a:bodyPr lIns="45719" rIns="45719"/>
          <a:lstStyle/>
          <a:p>
            <a:pPr/>
          </a:p>
        </p:txBody>
      </p:sp>
      <p:cxnSp>
        <p:nvCxnSpPr>
          <p:cNvPr id="532" name="AutoShape 102"/>
          <p:cNvCxnSpPr>
            <a:stCxn id="512" idx="0"/>
            <a:endCxn id="523" idx="0"/>
          </p:cNvCxnSpPr>
          <p:nvPr/>
        </p:nvCxnSpPr>
        <p:spPr>
          <a:xfrm>
            <a:off x="3898106" y="4218781"/>
            <a:ext cx="361951" cy="735014"/>
          </a:xfrm>
          <a:prstGeom prst="straightConnector1">
            <a:avLst/>
          </a:prstGeom>
          <a:ln w="38100">
            <a:solidFill>
              <a:srgbClr val="000000"/>
            </a:solidFill>
          </a:ln>
        </p:spPr>
      </p:cxnSp>
      <p:grpSp>
        <p:nvGrpSpPr>
          <p:cNvPr id="584" name="Group 109"/>
          <p:cNvGrpSpPr/>
          <p:nvPr/>
        </p:nvGrpSpPr>
        <p:grpSpPr>
          <a:xfrm>
            <a:off x="3030538" y="1684338"/>
            <a:ext cx="3340101" cy="1898651"/>
            <a:chOff x="0" y="0"/>
            <a:chExt cx="3340100" cy="1898650"/>
          </a:xfrm>
        </p:grpSpPr>
        <p:sp>
          <p:nvSpPr>
            <p:cNvPr id="533" name="Oval 110"/>
            <p:cNvSpPr/>
            <p:nvPr/>
          </p:nvSpPr>
          <p:spPr>
            <a:xfrm>
              <a:off x="794603" y="367522"/>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34" name="Oval 111"/>
            <p:cNvSpPr/>
            <p:nvPr/>
          </p:nvSpPr>
          <p:spPr>
            <a:xfrm>
              <a:off x="643974" y="1012959"/>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35" name="Oval 112"/>
            <p:cNvSpPr/>
            <p:nvPr/>
          </p:nvSpPr>
          <p:spPr>
            <a:xfrm>
              <a:off x="1268602" y="1407754"/>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36" name="Oval 113"/>
            <p:cNvSpPr/>
            <p:nvPr/>
          </p:nvSpPr>
          <p:spPr>
            <a:xfrm>
              <a:off x="667467" y="1750602"/>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37" name="Oval 114"/>
            <p:cNvSpPr/>
            <p:nvPr/>
          </p:nvSpPr>
          <p:spPr>
            <a:xfrm>
              <a:off x="1612700" y="997375"/>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38" name="Oval 115"/>
            <p:cNvSpPr/>
            <p:nvPr/>
          </p:nvSpPr>
          <p:spPr>
            <a:xfrm>
              <a:off x="1696997" y="1751900"/>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39" name="Oval 116"/>
            <p:cNvSpPr/>
            <p:nvPr/>
          </p:nvSpPr>
          <p:spPr>
            <a:xfrm>
              <a:off x="2034185" y="1335028"/>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40" name="Oval 117"/>
            <p:cNvSpPr/>
            <p:nvPr/>
          </p:nvSpPr>
          <p:spPr>
            <a:xfrm>
              <a:off x="1790968" y="271421"/>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41" name="Oval 118"/>
            <p:cNvSpPr/>
            <p:nvPr/>
          </p:nvSpPr>
          <p:spPr>
            <a:xfrm>
              <a:off x="2295368" y="775303"/>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42" name="Oval 119"/>
            <p:cNvSpPr/>
            <p:nvPr/>
          </p:nvSpPr>
          <p:spPr>
            <a:xfrm>
              <a:off x="2743110" y="1398663"/>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43" name="Oval 120"/>
            <p:cNvSpPr/>
            <p:nvPr/>
          </p:nvSpPr>
          <p:spPr>
            <a:xfrm>
              <a:off x="2946252" y="468818"/>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44" name="Oval 121"/>
            <p:cNvSpPr/>
            <p:nvPr/>
          </p:nvSpPr>
          <p:spPr>
            <a:xfrm>
              <a:off x="-1" y="845431"/>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45" name="AutoShape 122"/>
            <p:cNvSpPr/>
            <p:nvPr/>
          </p:nvSpPr>
          <p:spPr>
            <a:xfrm>
              <a:off x="78769" y="883092"/>
              <a:ext cx="565206" cy="167529"/>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46" name="AutoShape 123"/>
            <p:cNvSpPr/>
            <p:nvPr/>
          </p:nvSpPr>
          <p:spPr>
            <a:xfrm flipV="1">
              <a:off x="684050" y="441546"/>
              <a:ext cx="150630" cy="571414"/>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47" name="AutoShape 124"/>
            <p:cNvSpPr/>
            <p:nvPr/>
          </p:nvSpPr>
          <p:spPr>
            <a:xfrm>
              <a:off x="711688" y="1076594"/>
              <a:ext cx="567970" cy="34155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48" name="AutoShape 125"/>
            <p:cNvSpPr/>
            <p:nvPr/>
          </p:nvSpPr>
          <p:spPr>
            <a:xfrm flipV="1">
              <a:off x="735181" y="1471389"/>
              <a:ext cx="544477" cy="28960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49" name="AutoShape 126"/>
            <p:cNvSpPr/>
            <p:nvPr/>
          </p:nvSpPr>
          <p:spPr>
            <a:xfrm flipV="1">
              <a:off x="1336316" y="1061010"/>
              <a:ext cx="287440" cy="357134"/>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0" name="AutoShape 127"/>
            <p:cNvSpPr/>
            <p:nvPr/>
          </p:nvSpPr>
          <p:spPr>
            <a:xfrm>
              <a:off x="1680414" y="1061010"/>
              <a:ext cx="364827" cy="28440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1" name="AutoShape 128"/>
            <p:cNvSpPr/>
            <p:nvPr/>
          </p:nvSpPr>
          <p:spPr>
            <a:xfrm flipV="1">
              <a:off x="1764711" y="1398664"/>
              <a:ext cx="280530" cy="363627"/>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2" name="AutoShape 129"/>
            <p:cNvSpPr/>
            <p:nvPr/>
          </p:nvSpPr>
          <p:spPr>
            <a:xfrm flipV="1">
              <a:off x="1652775" y="345445"/>
              <a:ext cx="178268" cy="65193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3" name="AutoShape 130"/>
            <p:cNvSpPr/>
            <p:nvPr/>
          </p:nvSpPr>
          <p:spPr>
            <a:xfrm flipV="1">
              <a:off x="2101899" y="849328"/>
              <a:ext cx="233545" cy="49609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4" name="AutoShape 131"/>
            <p:cNvSpPr/>
            <p:nvPr/>
          </p:nvSpPr>
          <p:spPr>
            <a:xfrm flipV="1">
              <a:off x="2363082" y="532454"/>
              <a:ext cx="594226" cy="25324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5" name="AutoShape 132"/>
            <p:cNvSpPr/>
            <p:nvPr/>
          </p:nvSpPr>
          <p:spPr>
            <a:xfrm>
              <a:off x="2112955" y="1372690"/>
              <a:ext cx="630156" cy="63635"/>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6" name="AutoShape 133"/>
            <p:cNvSpPr/>
            <p:nvPr/>
          </p:nvSpPr>
          <p:spPr>
            <a:xfrm flipV="1">
              <a:off x="1858681" y="70128"/>
              <a:ext cx="193469" cy="21168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57" name="Oval 134"/>
            <p:cNvSpPr/>
            <p:nvPr/>
          </p:nvSpPr>
          <p:spPr>
            <a:xfrm>
              <a:off x="1470362" y="-1"/>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58" name="Oval 135"/>
            <p:cNvSpPr/>
            <p:nvPr/>
          </p:nvSpPr>
          <p:spPr>
            <a:xfrm>
              <a:off x="2041095" y="6493"/>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59" name="Oval 136"/>
            <p:cNvSpPr/>
            <p:nvPr/>
          </p:nvSpPr>
          <p:spPr>
            <a:xfrm>
              <a:off x="3261330" y="1070100"/>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60" name="AutoShape 137"/>
            <p:cNvSpPr/>
            <p:nvPr/>
          </p:nvSpPr>
          <p:spPr>
            <a:xfrm>
              <a:off x="1538076" y="63634"/>
              <a:ext cx="263947" cy="218176"/>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1" name="AutoShape 138"/>
            <p:cNvSpPr/>
            <p:nvPr/>
          </p:nvSpPr>
          <p:spPr>
            <a:xfrm flipV="1">
              <a:off x="2810824" y="1133735"/>
              <a:ext cx="461562" cy="27531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2" name="AutoShape 139"/>
            <p:cNvSpPr/>
            <p:nvPr/>
          </p:nvSpPr>
          <p:spPr>
            <a:xfrm flipH="1" flipV="1">
              <a:off x="2783186" y="1472688"/>
              <a:ext cx="214199" cy="351939"/>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3" name="Oval 140"/>
            <p:cNvSpPr/>
            <p:nvPr/>
          </p:nvSpPr>
          <p:spPr>
            <a:xfrm>
              <a:off x="2957308" y="1824626"/>
              <a:ext cx="78771" cy="74025"/>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64" name="AutoShape 141"/>
            <p:cNvSpPr/>
            <p:nvPr/>
          </p:nvSpPr>
          <p:spPr>
            <a:xfrm flipV="1">
              <a:off x="862317" y="63634"/>
              <a:ext cx="619101" cy="31427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5" name="AutoShape 142"/>
            <p:cNvSpPr/>
            <p:nvPr/>
          </p:nvSpPr>
          <p:spPr>
            <a:xfrm flipV="1">
              <a:off x="711688" y="335055"/>
              <a:ext cx="1090335" cy="688294"/>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6" name="AutoShape 143"/>
            <p:cNvSpPr/>
            <p:nvPr/>
          </p:nvSpPr>
          <p:spPr>
            <a:xfrm>
              <a:off x="1549132" y="37661"/>
              <a:ext cx="491964" cy="6494"/>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7" name="AutoShape 144"/>
            <p:cNvSpPr/>
            <p:nvPr/>
          </p:nvSpPr>
          <p:spPr>
            <a:xfrm>
              <a:off x="862317" y="431157"/>
              <a:ext cx="761438" cy="57660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8" name="AutoShape 145"/>
            <p:cNvSpPr/>
            <p:nvPr/>
          </p:nvSpPr>
          <p:spPr>
            <a:xfrm flipV="1">
              <a:off x="67714" y="431158"/>
              <a:ext cx="737946" cy="424664"/>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69" name="AutoShape 146"/>
            <p:cNvSpPr/>
            <p:nvPr/>
          </p:nvSpPr>
          <p:spPr>
            <a:xfrm>
              <a:off x="67714" y="909066"/>
              <a:ext cx="610808" cy="851926"/>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0" name="AutoShape 147"/>
            <p:cNvSpPr/>
            <p:nvPr/>
          </p:nvSpPr>
          <p:spPr>
            <a:xfrm flipH="1" flipV="1">
              <a:off x="684050" y="1086984"/>
              <a:ext cx="23493" cy="663619"/>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1" name="AutoShape 148"/>
            <p:cNvSpPr/>
            <p:nvPr/>
          </p:nvSpPr>
          <p:spPr>
            <a:xfrm>
              <a:off x="746236" y="1788263"/>
              <a:ext cx="950761" cy="1299"/>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2" name="AutoShape 149"/>
            <p:cNvSpPr/>
            <p:nvPr/>
          </p:nvSpPr>
          <p:spPr>
            <a:xfrm flipV="1">
              <a:off x="1347371" y="1372690"/>
              <a:ext cx="686815" cy="72726"/>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3" name="AutoShape 150"/>
            <p:cNvSpPr/>
            <p:nvPr/>
          </p:nvSpPr>
          <p:spPr>
            <a:xfrm flipH="1" flipV="1">
              <a:off x="1858681" y="335056"/>
              <a:ext cx="447744" cy="45063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4" name="AutoShape 151"/>
            <p:cNvSpPr/>
            <p:nvPr/>
          </p:nvSpPr>
          <p:spPr>
            <a:xfrm>
              <a:off x="2108809" y="70127"/>
              <a:ext cx="848499" cy="40908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5" name="AutoShape 152"/>
            <p:cNvSpPr/>
            <p:nvPr/>
          </p:nvSpPr>
          <p:spPr>
            <a:xfrm>
              <a:off x="2363082" y="838938"/>
              <a:ext cx="391084" cy="570115"/>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6" name="AutoShape 153"/>
            <p:cNvSpPr/>
            <p:nvPr/>
          </p:nvSpPr>
          <p:spPr>
            <a:xfrm>
              <a:off x="1775766" y="1789562"/>
              <a:ext cx="1181542" cy="72725"/>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7" name="AutoShape 154"/>
            <p:cNvSpPr/>
            <p:nvPr/>
          </p:nvSpPr>
          <p:spPr>
            <a:xfrm flipV="1">
              <a:off x="3025022" y="1144125"/>
              <a:ext cx="276384" cy="69089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8" name="AutoShape 155"/>
            <p:cNvSpPr/>
            <p:nvPr/>
          </p:nvSpPr>
          <p:spPr>
            <a:xfrm>
              <a:off x="3013967" y="532453"/>
              <a:ext cx="258418" cy="54803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79" name="AutoShape 156"/>
            <p:cNvSpPr/>
            <p:nvPr/>
          </p:nvSpPr>
          <p:spPr>
            <a:xfrm flipH="1" flipV="1">
              <a:off x="2081171" y="80517"/>
              <a:ext cx="254274" cy="694787"/>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80" name="AutoShape 157"/>
            <p:cNvSpPr/>
            <p:nvPr/>
          </p:nvSpPr>
          <p:spPr>
            <a:xfrm flipV="1">
              <a:off x="1691469" y="838938"/>
              <a:ext cx="614955" cy="196099"/>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81" name="AutoShape 158"/>
            <p:cNvSpPr/>
            <p:nvPr/>
          </p:nvSpPr>
          <p:spPr>
            <a:xfrm>
              <a:off x="1336316" y="1471388"/>
              <a:ext cx="371737" cy="290902"/>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82" name="AutoShape 159"/>
            <p:cNvSpPr/>
            <p:nvPr/>
          </p:nvSpPr>
          <p:spPr>
            <a:xfrm>
              <a:off x="1691469" y="1035036"/>
              <a:ext cx="1569861" cy="72726"/>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83" name="AutoShape 160"/>
            <p:cNvSpPr/>
            <p:nvPr/>
          </p:nvSpPr>
          <p:spPr>
            <a:xfrm flipV="1">
              <a:off x="722743" y="1035037"/>
              <a:ext cx="889958" cy="15584"/>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grpSp>
      <p:sp>
        <p:nvSpPr>
          <p:cNvPr id="585" name="Spanning tree 1"/>
          <p:cNvSpPr txBox="1"/>
          <p:nvPr/>
        </p:nvSpPr>
        <p:spPr>
          <a:xfrm>
            <a:off x="1191321" y="6057577"/>
            <a:ext cx="1559122"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Spanning tree 1</a:t>
            </a:r>
          </a:p>
        </p:txBody>
      </p:sp>
      <p:sp>
        <p:nvSpPr>
          <p:cNvPr id="586" name="Spanning tree 2"/>
          <p:cNvSpPr txBox="1"/>
          <p:nvPr/>
        </p:nvSpPr>
        <p:spPr>
          <a:xfrm>
            <a:off x="6177976" y="6057577"/>
            <a:ext cx="1559122"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Spanning tree 2</a:t>
            </a:r>
          </a:p>
        </p:txBody>
      </p:sp>
      <p:sp>
        <p:nvSpPr>
          <p:cNvPr id="587" name="CS 195: Computer Vision (Dr Alimoor Reza)"/>
          <p:cNvSpPr/>
          <p:nvPr/>
        </p:nvSpPr>
        <p:spPr>
          <a:xfrm>
            <a:off x="814366" y="65681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Rectangle 2"/>
          <p:cNvSpPr txBox="1"/>
          <p:nvPr>
            <p:ph type="title"/>
          </p:nvPr>
        </p:nvSpPr>
        <p:spPr>
          <a:prstGeom prst="rect">
            <a:avLst/>
          </a:prstGeom>
        </p:spPr>
        <p:txBody>
          <a:bodyPr/>
          <a:lstStyle>
            <a:lvl1pPr>
              <a:defRPr sz="2400"/>
            </a:lvl1pPr>
          </a:lstStyle>
          <a:p>
            <a:pPr/>
            <a:r>
              <a:t>Recap: Minimum Spanning Trees</a:t>
            </a:r>
          </a:p>
        </p:txBody>
      </p:sp>
      <p:sp>
        <p:nvSpPr>
          <p:cNvPr id="590" name="Text Box 3"/>
          <p:cNvSpPr txBox="1"/>
          <p:nvPr/>
        </p:nvSpPr>
        <p:spPr>
          <a:xfrm>
            <a:off x="423544" y="1423987"/>
            <a:ext cx="8425500" cy="8765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30188" indent="-230188" defTabSz="914400">
              <a:buSzPct val="100000"/>
              <a:buChar char="•"/>
              <a:defRPr sz="2800">
                <a:solidFill>
                  <a:schemeClr val="accent2"/>
                </a:solidFill>
              </a:defRPr>
            </a:pPr>
            <a:r>
              <a:rPr>
                <a:solidFill>
                  <a:srgbClr val="000000"/>
                </a:solidFill>
              </a:rPr>
              <a:t>Suppose edges are weighted, and we want a spanning tree of</a:t>
            </a:r>
            <a:r>
              <a:t> </a:t>
            </a:r>
            <a:r>
              <a:rPr i="1">
                <a:solidFill>
                  <a:srgbClr val="0433FF"/>
                </a:solidFill>
              </a:rPr>
              <a:t>minimum cost </a:t>
            </a:r>
            <a:r>
              <a:rPr>
                <a:solidFill>
                  <a:srgbClr val="0433FF"/>
                </a:solidFill>
              </a:rPr>
              <a:t>(sum of edge weights)</a:t>
            </a:r>
          </a:p>
        </p:txBody>
      </p:sp>
      <p:grpSp>
        <p:nvGrpSpPr>
          <p:cNvPr id="642" name="Group 4"/>
          <p:cNvGrpSpPr/>
          <p:nvPr/>
        </p:nvGrpSpPr>
        <p:grpSpPr>
          <a:xfrm>
            <a:off x="393700" y="3625849"/>
            <a:ext cx="3836989" cy="2320927"/>
            <a:chOff x="0" y="0"/>
            <a:chExt cx="3836988" cy="2320925"/>
          </a:xfrm>
        </p:grpSpPr>
        <p:sp>
          <p:nvSpPr>
            <p:cNvPr id="591" name="Oval 5"/>
            <p:cNvSpPr/>
            <p:nvPr/>
          </p:nvSpPr>
          <p:spPr>
            <a:xfrm>
              <a:off x="912812" y="449262"/>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2" name="Oval 6"/>
            <p:cNvSpPr/>
            <p:nvPr/>
          </p:nvSpPr>
          <p:spPr>
            <a:xfrm>
              <a:off x="739775" y="1238250"/>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3" name="Oval 7"/>
            <p:cNvSpPr/>
            <p:nvPr/>
          </p:nvSpPr>
          <p:spPr>
            <a:xfrm>
              <a:off x="1457325" y="1720850"/>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4" name="Oval 8"/>
            <p:cNvSpPr/>
            <p:nvPr/>
          </p:nvSpPr>
          <p:spPr>
            <a:xfrm>
              <a:off x="766762" y="2139950"/>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5" name="Oval 9"/>
            <p:cNvSpPr/>
            <p:nvPr/>
          </p:nvSpPr>
          <p:spPr>
            <a:xfrm>
              <a:off x="1852612" y="1219200"/>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6" name="Oval 10"/>
            <p:cNvSpPr/>
            <p:nvPr/>
          </p:nvSpPr>
          <p:spPr>
            <a:xfrm>
              <a:off x="1949450" y="2141537"/>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7" name="Oval 11"/>
            <p:cNvSpPr/>
            <p:nvPr/>
          </p:nvSpPr>
          <p:spPr>
            <a:xfrm>
              <a:off x="2336800" y="1631950"/>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8" name="Oval 12"/>
            <p:cNvSpPr/>
            <p:nvPr/>
          </p:nvSpPr>
          <p:spPr>
            <a:xfrm>
              <a:off x="2057400" y="331787"/>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599" name="Oval 13"/>
            <p:cNvSpPr/>
            <p:nvPr/>
          </p:nvSpPr>
          <p:spPr>
            <a:xfrm>
              <a:off x="2636837" y="947737"/>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00" name="Oval 14"/>
            <p:cNvSpPr/>
            <p:nvPr/>
          </p:nvSpPr>
          <p:spPr>
            <a:xfrm>
              <a:off x="3151187" y="1709737"/>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01" name="Oval 15"/>
            <p:cNvSpPr/>
            <p:nvPr/>
          </p:nvSpPr>
          <p:spPr>
            <a:xfrm>
              <a:off x="3384550" y="573087"/>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02" name="Oval 16"/>
            <p:cNvSpPr/>
            <p:nvPr/>
          </p:nvSpPr>
          <p:spPr>
            <a:xfrm>
              <a:off x="-1" y="1033462"/>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03" name="AutoShape 17"/>
            <p:cNvSpPr/>
            <p:nvPr/>
          </p:nvSpPr>
          <p:spPr>
            <a:xfrm>
              <a:off x="90487" y="1079499"/>
              <a:ext cx="649288" cy="20478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04" name="AutoShape 18"/>
            <p:cNvSpPr/>
            <p:nvPr/>
          </p:nvSpPr>
          <p:spPr>
            <a:xfrm flipV="1">
              <a:off x="785812" y="539749"/>
              <a:ext cx="173038" cy="698502"/>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05" name="AutoShape 19"/>
            <p:cNvSpPr/>
            <p:nvPr/>
          </p:nvSpPr>
          <p:spPr>
            <a:xfrm>
              <a:off x="817562" y="1316037"/>
              <a:ext cx="652463" cy="41751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06" name="AutoShape 20"/>
            <p:cNvSpPr/>
            <p:nvPr/>
          </p:nvSpPr>
          <p:spPr>
            <a:xfrm flipV="1">
              <a:off x="844550" y="1798637"/>
              <a:ext cx="625476" cy="35401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07" name="AutoShape 21"/>
            <p:cNvSpPr/>
            <p:nvPr/>
          </p:nvSpPr>
          <p:spPr>
            <a:xfrm flipV="1">
              <a:off x="1535112" y="1296988"/>
              <a:ext cx="330201" cy="43656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08" name="AutoShape 22"/>
            <p:cNvSpPr/>
            <p:nvPr/>
          </p:nvSpPr>
          <p:spPr>
            <a:xfrm>
              <a:off x="1930400" y="1296987"/>
              <a:ext cx="419101" cy="34766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09" name="AutoShape 23"/>
            <p:cNvSpPr/>
            <p:nvPr/>
          </p:nvSpPr>
          <p:spPr>
            <a:xfrm flipV="1">
              <a:off x="2027237" y="1709737"/>
              <a:ext cx="322263" cy="44450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10" name="AutoShape 24"/>
            <p:cNvSpPr/>
            <p:nvPr/>
          </p:nvSpPr>
          <p:spPr>
            <a:xfrm flipV="1">
              <a:off x="1898650" y="422274"/>
              <a:ext cx="204788" cy="796927"/>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11" name="AutoShape 25"/>
            <p:cNvSpPr/>
            <p:nvPr/>
          </p:nvSpPr>
          <p:spPr>
            <a:xfrm flipV="1">
              <a:off x="2414587" y="1038224"/>
              <a:ext cx="268288" cy="606427"/>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12" name="AutoShape 26"/>
            <p:cNvSpPr/>
            <p:nvPr/>
          </p:nvSpPr>
          <p:spPr>
            <a:xfrm flipV="1">
              <a:off x="2714625" y="650875"/>
              <a:ext cx="682626" cy="30956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13" name="AutoShape 27"/>
            <p:cNvSpPr/>
            <p:nvPr/>
          </p:nvSpPr>
          <p:spPr>
            <a:xfrm>
              <a:off x="2427287" y="1677987"/>
              <a:ext cx="723901" cy="7778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14" name="AutoShape 28"/>
            <p:cNvSpPr/>
            <p:nvPr/>
          </p:nvSpPr>
          <p:spPr>
            <a:xfrm flipV="1">
              <a:off x="2135187" y="85725"/>
              <a:ext cx="222251" cy="25876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15" name="Oval 29"/>
            <p:cNvSpPr/>
            <p:nvPr/>
          </p:nvSpPr>
          <p:spPr>
            <a:xfrm>
              <a:off x="1689100" y="-1"/>
              <a:ext cx="90489" cy="90490"/>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16" name="Oval 30"/>
            <p:cNvSpPr/>
            <p:nvPr/>
          </p:nvSpPr>
          <p:spPr>
            <a:xfrm>
              <a:off x="2344737" y="7937"/>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17" name="Oval 31"/>
            <p:cNvSpPr/>
            <p:nvPr/>
          </p:nvSpPr>
          <p:spPr>
            <a:xfrm>
              <a:off x="3746500" y="1308100"/>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18" name="AutoShape 32"/>
            <p:cNvSpPr/>
            <p:nvPr/>
          </p:nvSpPr>
          <p:spPr>
            <a:xfrm>
              <a:off x="1766887" y="77787"/>
              <a:ext cx="303213" cy="26670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19" name="AutoShape 33"/>
            <p:cNvSpPr/>
            <p:nvPr/>
          </p:nvSpPr>
          <p:spPr>
            <a:xfrm flipV="1">
              <a:off x="3228975" y="1385887"/>
              <a:ext cx="530226" cy="33655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0" name="AutoShape 34"/>
            <p:cNvSpPr/>
            <p:nvPr/>
          </p:nvSpPr>
          <p:spPr>
            <a:xfrm flipH="1" flipV="1">
              <a:off x="3197225" y="1800225"/>
              <a:ext cx="246063" cy="43021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1" name="Oval 35"/>
            <p:cNvSpPr/>
            <p:nvPr/>
          </p:nvSpPr>
          <p:spPr>
            <a:xfrm>
              <a:off x="3397250" y="2230437"/>
              <a:ext cx="90489" cy="90489"/>
            </a:xfrm>
            <a:prstGeom prst="ellipse">
              <a:avLst/>
            </a:prstGeom>
            <a:solidFill>
              <a:srgbClr val="000000"/>
            </a:solidFill>
            <a:ln w="2857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622" name="AutoShape 36"/>
            <p:cNvSpPr/>
            <p:nvPr/>
          </p:nvSpPr>
          <p:spPr>
            <a:xfrm flipV="1">
              <a:off x="990600" y="77787"/>
              <a:ext cx="711200" cy="384176"/>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3" name="AutoShape 37"/>
            <p:cNvSpPr/>
            <p:nvPr/>
          </p:nvSpPr>
          <p:spPr>
            <a:xfrm flipV="1">
              <a:off x="817562" y="409575"/>
              <a:ext cx="1252538" cy="841375"/>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4" name="AutoShape 38"/>
            <p:cNvSpPr/>
            <p:nvPr/>
          </p:nvSpPr>
          <p:spPr>
            <a:xfrm>
              <a:off x="1779587" y="46037"/>
              <a:ext cx="565151" cy="793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5" name="AutoShape 39"/>
            <p:cNvSpPr/>
            <p:nvPr/>
          </p:nvSpPr>
          <p:spPr>
            <a:xfrm>
              <a:off x="990600" y="527049"/>
              <a:ext cx="874713" cy="704852"/>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6" name="AutoShape 40"/>
            <p:cNvSpPr/>
            <p:nvPr/>
          </p:nvSpPr>
          <p:spPr>
            <a:xfrm flipV="1">
              <a:off x="77787" y="527050"/>
              <a:ext cx="847726" cy="51911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7" name="AutoShape 41"/>
            <p:cNvSpPr/>
            <p:nvPr/>
          </p:nvSpPr>
          <p:spPr>
            <a:xfrm>
              <a:off x="77787" y="1111249"/>
              <a:ext cx="701676" cy="1041402"/>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8" name="AutoShape 42"/>
            <p:cNvSpPr/>
            <p:nvPr/>
          </p:nvSpPr>
          <p:spPr>
            <a:xfrm flipH="1" flipV="1">
              <a:off x="785813" y="1328737"/>
              <a:ext cx="26988" cy="81121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29" name="AutoShape 43"/>
            <p:cNvSpPr/>
            <p:nvPr/>
          </p:nvSpPr>
          <p:spPr>
            <a:xfrm>
              <a:off x="857250" y="2185987"/>
              <a:ext cx="1092201" cy="1588"/>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0" name="AutoShape 44"/>
            <p:cNvSpPr/>
            <p:nvPr/>
          </p:nvSpPr>
          <p:spPr>
            <a:xfrm flipV="1">
              <a:off x="1547812" y="1677987"/>
              <a:ext cx="788988" cy="8890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1" name="AutoShape 45"/>
            <p:cNvSpPr/>
            <p:nvPr/>
          </p:nvSpPr>
          <p:spPr>
            <a:xfrm flipH="1" flipV="1">
              <a:off x="2135187" y="409575"/>
              <a:ext cx="514351" cy="55086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2" name="AutoShape 46"/>
            <p:cNvSpPr/>
            <p:nvPr/>
          </p:nvSpPr>
          <p:spPr>
            <a:xfrm>
              <a:off x="2422525" y="85725"/>
              <a:ext cx="974726" cy="500062"/>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3" name="AutoShape 47"/>
            <p:cNvSpPr/>
            <p:nvPr/>
          </p:nvSpPr>
          <p:spPr>
            <a:xfrm>
              <a:off x="2714625" y="1025524"/>
              <a:ext cx="449263" cy="696914"/>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4" name="AutoShape 48"/>
            <p:cNvSpPr/>
            <p:nvPr/>
          </p:nvSpPr>
          <p:spPr>
            <a:xfrm>
              <a:off x="2039937" y="2187575"/>
              <a:ext cx="1357313" cy="8890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5" name="AutoShape 49"/>
            <p:cNvSpPr/>
            <p:nvPr/>
          </p:nvSpPr>
          <p:spPr>
            <a:xfrm flipV="1">
              <a:off x="3475037" y="1398587"/>
              <a:ext cx="317501" cy="84455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6" name="AutoShape 50"/>
            <p:cNvSpPr/>
            <p:nvPr/>
          </p:nvSpPr>
          <p:spPr>
            <a:xfrm>
              <a:off x="3462337" y="650875"/>
              <a:ext cx="296863" cy="669925"/>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7" name="AutoShape 51"/>
            <p:cNvSpPr/>
            <p:nvPr/>
          </p:nvSpPr>
          <p:spPr>
            <a:xfrm flipH="1" flipV="1">
              <a:off x="2390775" y="98425"/>
              <a:ext cx="292101" cy="84931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8" name="AutoShape 52"/>
            <p:cNvSpPr/>
            <p:nvPr/>
          </p:nvSpPr>
          <p:spPr>
            <a:xfrm flipV="1">
              <a:off x="1943100" y="1025525"/>
              <a:ext cx="706438" cy="23971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39" name="AutoShape 53"/>
            <p:cNvSpPr/>
            <p:nvPr/>
          </p:nvSpPr>
          <p:spPr>
            <a:xfrm>
              <a:off x="1535112" y="1798637"/>
              <a:ext cx="427038" cy="35560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40" name="AutoShape 54"/>
            <p:cNvSpPr/>
            <p:nvPr/>
          </p:nvSpPr>
          <p:spPr>
            <a:xfrm>
              <a:off x="1943100" y="1265237"/>
              <a:ext cx="1803401" cy="8890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641" name="AutoShape 55"/>
            <p:cNvSpPr/>
            <p:nvPr/>
          </p:nvSpPr>
          <p:spPr>
            <a:xfrm flipV="1">
              <a:off x="830262" y="1265237"/>
              <a:ext cx="1022351" cy="1905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grpSp>
      <p:sp>
        <p:nvSpPr>
          <p:cNvPr id="643" name="Text Box 56"/>
          <p:cNvSpPr txBox="1"/>
          <p:nvPr/>
        </p:nvSpPr>
        <p:spPr>
          <a:xfrm>
            <a:off x="723582" y="4164012"/>
            <a:ext cx="28705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33</a:t>
            </a:r>
          </a:p>
        </p:txBody>
      </p:sp>
      <p:sp>
        <p:nvSpPr>
          <p:cNvPr id="644" name="Text Box 57"/>
          <p:cNvSpPr txBox="1"/>
          <p:nvPr/>
        </p:nvSpPr>
        <p:spPr>
          <a:xfrm>
            <a:off x="801369" y="4603750"/>
            <a:ext cx="19559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4</a:t>
            </a:r>
          </a:p>
        </p:txBody>
      </p:sp>
      <p:sp>
        <p:nvSpPr>
          <p:cNvPr id="645" name="Text Box 58"/>
          <p:cNvSpPr txBox="1"/>
          <p:nvPr/>
        </p:nvSpPr>
        <p:spPr>
          <a:xfrm>
            <a:off x="563244" y="5240337"/>
            <a:ext cx="28705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13</a:t>
            </a:r>
          </a:p>
        </p:txBody>
      </p:sp>
      <p:sp>
        <p:nvSpPr>
          <p:cNvPr id="646" name="Text Box 59"/>
          <p:cNvSpPr txBox="1"/>
          <p:nvPr/>
        </p:nvSpPr>
        <p:spPr>
          <a:xfrm>
            <a:off x="1283969" y="4375150"/>
            <a:ext cx="19559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9</a:t>
            </a:r>
          </a:p>
        </p:txBody>
      </p:sp>
      <p:sp>
        <p:nvSpPr>
          <p:cNvPr id="647" name="Text Box 60"/>
          <p:cNvSpPr txBox="1"/>
          <p:nvPr/>
        </p:nvSpPr>
        <p:spPr>
          <a:xfrm>
            <a:off x="1428432" y="5138737"/>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6</a:t>
            </a:r>
          </a:p>
        </p:txBody>
      </p:sp>
      <p:sp>
        <p:nvSpPr>
          <p:cNvPr id="648" name="Text Box 61"/>
          <p:cNvSpPr txBox="1"/>
          <p:nvPr/>
        </p:nvSpPr>
        <p:spPr>
          <a:xfrm>
            <a:off x="1190307" y="5257800"/>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32</a:t>
            </a:r>
          </a:p>
        </p:txBody>
      </p:sp>
      <p:sp>
        <p:nvSpPr>
          <p:cNvPr id="649" name="Text Box 62"/>
          <p:cNvSpPr txBox="1"/>
          <p:nvPr/>
        </p:nvSpPr>
        <p:spPr>
          <a:xfrm>
            <a:off x="1704658" y="5797550"/>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40</a:t>
            </a:r>
          </a:p>
        </p:txBody>
      </p:sp>
      <p:sp>
        <p:nvSpPr>
          <p:cNvPr id="650" name="Text Box 63"/>
          <p:cNvSpPr txBox="1"/>
          <p:nvPr/>
        </p:nvSpPr>
        <p:spPr>
          <a:xfrm>
            <a:off x="2942908" y="4019550"/>
            <a:ext cx="19559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7</a:t>
            </a:r>
          </a:p>
        </p:txBody>
      </p:sp>
      <p:sp>
        <p:nvSpPr>
          <p:cNvPr id="651" name="Text Box 64"/>
          <p:cNvSpPr txBox="1"/>
          <p:nvPr/>
        </p:nvSpPr>
        <p:spPr>
          <a:xfrm>
            <a:off x="1823720" y="4960937"/>
            <a:ext cx="28705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21</a:t>
            </a:r>
          </a:p>
        </p:txBody>
      </p:sp>
      <p:sp>
        <p:nvSpPr>
          <p:cNvPr id="652" name="Text Box 65"/>
          <p:cNvSpPr txBox="1"/>
          <p:nvPr/>
        </p:nvSpPr>
        <p:spPr>
          <a:xfrm>
            <a:off x="1637982" y="4672012"/>
            <a:ext cx="28705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15</a:t>
            </a:r>
          </a:p>
        </p:txBody>
      </p:sp>
      <p:sp>
        <p:nvSpPr>
          <p:cNvPr id="653" name="Text Box 66"/>
          <p:cNvSpPr txBox="1"/>
          <p:nvPr/>
        </p:nvSpPr>
        <p:spPr>
          <a:xfrm>
            <a:off x="1804670" y="4070350"/>
            <a:ext cx="378505"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100</a:t>
            </a:r>
          </a:p>
        </p:txBody>
      </p:sp>
      <p:sp>
        <p:nvSpPr>
          <p:cNvPr id="654" name="Text Box 67"/>
          <p:cNvSpPr txBox="1"/>
          <p:nvPr/>
        </p:nvSpPr>
        <p:spPr>
          <a:xfrm>
            <a:off x="2358708" y="3452812"/>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a:t>
            </a:r>
          </a:p>
        </p:txBody>
      </p:sp>
      <p:sp>
        <p:nvSpPr>
          <p:cNvPr id="655" name="Text Box 68"/>
          <p:cNvSpPr txBox="1"/>
          <p:nvPr/>
        </p:nvSpPr>
        <p:spPr>
          <a:xfrm>
            <a:off x="2130108" y="3757612"/>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a:t>
            </a:r>
          </a:p>
        </p:txBody>
      </p:sp>
      <p:sp>
        <p:nvSpPr>
          <p:cNvPr id="656" name="Text Box 69"/>
          <p:cNvSpPr txBox="1"/>
          <p:nvPr/>
        </p:nvSpPr>
        <p:spPr>
          <a:xfrm>
            <a:off x="3503295" y="5510212"/>
            <a:ext cx="19559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5</a:t>
            </a:r>
          </a:p>
        </p:txBody>
      </p:sp>
      <p:sp>
        <p:nvSpPr>
          <p:cNvPr id="657" name="Text Box 70"/>
          <p:cNvSpPr txBox="1"/>
          <p:nvPr/>
        </p:nvSpPr>
        <p:spPr>
          <a:xfrm>
            <a:off x="2976245" y="5832475"/>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66</a:t>
            </a:r>
          </a:p>
        </p:txBody>
      </p:sp>
      <p:sp>
        <p:nvSpPr>
          <p:cNvPr id="658" name="Text Box 71"/>
          <p:cNvSpPr txBox="1"/>
          <p:nvPr/>
        </p:nvSpPr>
        <p:spPr>
          <a:xfrm>
            <a:off x="1991995" y="4452937"/>
            <a:ext cx="28705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22</a:t>
            </a:r>
          </a:p>
        </p:txBody>
      </p:sp>
      <p:sp>
        <p:nvSpPr>
          <p:cNvPr id="659" name="Text Box 72"/>
          <p:cNvSpPr txBox="1"/>
          <p:nvPr/>
        </p:nvSpPr>
        <p:spPr>
          <a:xfrm>
            <a:off x="2358708" y="4392612"/>
            <a:ext cx="28705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28</a:t>
            </a:r>
          </a:p>
        </p:txBody>
      </p:sp>
      <p:sp>
        <p:nvSpPr>
          <p:cNvPr id="660" name="Text Box 73"/>
          <p:cNvSpPr txBox="1"/>
          <p:nvPr/>
        </p:nvSpPr>
        <p:spPr>
          <a:xfrm>
            <a:off x="2636520" y="4511675"/>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24</a:t>
            </a:r>
          </a:p>
        </p:txBody>
      </p:sp>
      <p:sp>
        <p:nvSpPr>
          <p:cNvPr id="661" name="Text Box 74"/>
          <p:cNvSpPr txBox="1"/>
          <p:nvPr/>
        </p:nvSpPr>
        <p:spPr>
          <a:xfrm>
            <a:off x="2509520" y="4232275"/>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34</a:t>
            </a:r>
          </a:p>
        </p:txBody>
      </p:sp>
      <p:sp>
        <p:nvSpPr>
          <p:cNvPr id="662" name="Text Box 75"/>
          <p:cNvSpPr txBox="1"/>
          <p:nvPr/>
        </p:nvSpPr>
        <p:spPr>
          <a:xfrm>
            <a:off x="3296920" y="3765550"/>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72</a:t>
            </a:r>
          </a:p>
        </p:txBody>
      </p:sp>
      <p:sp>
        <p:nvSpPr>
          <p:cNvPr id="663" name="Text Box 76"/>
          <p:cNvSpPr txBox="1"/>
          <p:nvPr/>
        </p:nvSpPr>
        <p:spPr>
          <a:xfrm>
            <a:off x="3415982" y="4375150"/>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64</a:t>
            </a:r>
          </a:p>
        </p:txBody>
      </p:sp>
      <p:sp>
        <p:nvSpPr>
          <p:cNvPr id="664" name="Text Box 77"/>
          <p:cNvSpPr txBox="1"/>
          <p:nvPr/>
        </p:nvSpPr>
        <p:spPr>
          <a:xfrm>
            <a:off x="3079433" y="5314950"/>
            <a:ext cx="19559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8</a:t>
            </a:r>
          </a:p>
        </p:txBody>
      </p:sp>
      <p:sp>
        <p:nvSpPr>
          <p:cNvPr id="665" name="Text Box 78"/>
          <p:cNvSpPr txBox="1"/>
          <p:nvPr/>
        </p:nvSpPr>
        <p:spPr>
          <a:xfrm>
            <a:off x="1857058" y="5510212"/>
            <a:ext cx="28705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25</a:t>
            </a:r>
          </a:p>
        </p:txBody>
      </p:sp>
      <p:sp>
        <p:nvSpPr>
          <p:cNvPr id="666" name="Text Box 79"/>
          <p:cNvSpPr txBox="1"/>
          <p:nvPr/>
        </p:nvSpPr>
        <p:spPr>
          <a:xfrm>
            <a:off x="4008120" y="4470400"/>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54</a:t>
            </a:r>
          </a:p>
        </p:txBody>
      </p:sp>
      <p:sp>
        <p:nvSpPr>
          <p:cNvPr id="667" name="Text Box 80"/>
          <p:cNvSpPr txBox="1"/>
          <p:nvPr/>
        </p:nvSpPr>
        <p:spPr>
          <a:xfrm>
            <a:off x="3446145" y="4722812"/>
            <a:ext cx="37850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101</a:t>
            </a:r>
          </a:p>
        </p:txBody>
      </p:sp>
      <p:sp>
        <p:nvSpPr>
          <p:cNvPr id="668" name="Text Box 81"/>
          <p:cNvSpPr txBox="1"/>
          <p:nvPr/>
        </p:nvSpPr>
        <p:spPr>
          <a:xfrm>
            <a:off x="3736657" y="5197475"/>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62</a:t>
            </a:r>
          </a:p>
        </p:txBody>
      </p:sp>
      <p:sp>
        <p:nvSpPr>
          <p:cNvPr id="669" name="Text Box 82"/>
          <p:cNvSpPr txBox="1"/>
          <p:nvPr/>
        </p:nvSpPr>
        <p:spPr>
          <a:xfrm>
            <a:off x="2247583" y="4994275"/>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11</a:t>
            </a:r>
          </a:p>
        </p:txBody>
      </p:sp>
      <p:sp>
        <p:nvSpPr>
          <p:cNvPr id="670" name="Text Box 83"/>
          <p:cNvSpPr txBox="1"/>
          <p:nvPr/>
        </p:nvSpPr>
        <p:spPr>
          <a:xfrm>
            <a:off x="2204720" y="5314950"/>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12</a:t>
            </a:r>
          </a:p>
        </p:txBody>
      </p:sp>
      <p:sp>
        <p:nvSpPr>
          <p:cNvPr id="671" name="Text Box 84"/>
          <p:cNvSpPr txBox="1"/>
          <p:nvPr/>
        </p:nvSpPr>
        <p:spPr>
          <a:xfrm>
            <a:off x="2603183" y="5451475"/>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27</a:t>
            </a:r>
          </a:p>
        </p:txBody>
      </p:sp>
      <p:sp>
        <p:nvSpPr>
          <p:cNvPr id="672" name="Text Box 85"/>
          <p:cNvSpPr txBox="1"/>
          <p:nvPr/>
        </p:nvSpPr>
        <p:spPr>
          <a:xfrm>
            <a:off x="2873058" y="4994275"/>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49</a:t>
            </a:r>
          </a:p>
        </p:txBody>
      </p:sp>
      <p:sp>
        <p:nvSpPr>
          <p:cNvPr id="673" name="Text Box 86"/>
          <p:cNvSpPr txBox="1"/>
          <p:nvPr/>
        </p:nvSpPr>
        <p:spPr>
          <a:xfrm>
            <a:off x="3154045" y="5011737"/>
            <a:ext cx="28705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51</a:t>
            </a:r>
          </a:p>
        </p:txBody>
      </p:sp>
      <p:sp>
        <p:nvSpPr>
          <p:cNvPr id="674" name="Text Box 87"/>
          <p:cNvSpPr txBox="1"/>
          <p:nvPr/>
        </p:nvSpPr>
        <p:spPr>
          <a:xfrm>
            <a:off x="2596833" y="3783012"/>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3</a:t>
            </a:r>
          </a:p>
        </p:txBody>
      </p:sp>
      <p:sp>
        <p:nvSpPr>
          <p:cNvPr id="675" name="Text Box 88"/>
          <p:cNvSpPr txBox="1"/>
          <p:nvPr/>
        </p:nvSpPr>
        <p:spPr>
          <a:xfrm>
            <a:off x="1518919" y="5543550"/>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10</a:t>
            </a:r>
          </a:p>
        </p:txBody>
      </p:sp>
      <p:sp>
        <p:nvSpPr>
          <p:cNvPr id="676" name="Text Box 89"/>
          <p:cNvSpPr txBox="1"/>
          <p:nvPr/>
        </p:nvSpPr>
        <p:spPr>
          <a:xfrm>
            <a:off x="1501457" y="3665537"/>
            <a:ext cx="28705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14</a:t>
            </a:r>
          </a:p>
        </p:txBody>
      </p:sp>
      <p:sp>
        <p:nvSpPr>
          <p:cNvPr id="677" name="Text Box 90"/>
          <p:cNvSpPr txBox="1"/>
          <p:nvPr/>
        </p:nvSpPr>
        <p:spPr>
          <a:xfrm>
            <a:off x="4043045" y="5349875"/>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16</a:t>
            </a:r>
          </a:p>
        </p:txBody>
      </p:sp>
      <p:sp>
        <p:nvSpPr>
          <p:cNvPr id="678" name="Oval 91"/>
          <p:cNvSpPr/>
          <p:nvPr/>
        </p:nvSpPr>
        <p:spPr>
          <a:xfrm>
            <a:off x="5662612" y="3998912"/>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79" name="Oval 92"/>
          <p:cNvSpPr/>
          <p:nvPr/>
        </p:nvSpPr>
        <p:spPr>
          <a:xfrm>
            <a:off x="5489575" y="4787900"/>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0" name="Oval 93"/>
          <p:cNvSpPr/>
          <p:nvPr/>
        </p:nvSpPr>
        <p:spPr>
          <a:xfrm>
            <a:off x="6207125" y="5270500"/>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1" name="Oval 94"/>
          <p:cNvSpPr/>
          <p:nvPr/>
        </p:nvSpPr>
        <p:spPr>
          <a:xfrm>
            <a:off x="5516562" y="5689600"/>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2" name="Oval 95"/>
          <p:cNvSpPr/>
          <p:nvPr/>
        </p:nvSpPr>
        <p:spPr>
          <a:xfrm>
            <a:off x="6602413" y="4768850"/>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3" name="Oval 96"/>
          <p:cNvSpPr/>
          <p:nvPr/>
        </p:nvSpPr>
        <p:spPr>
          <a:xfrm>
            <a:off x="6699250" y="5691187"/>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4" name="Oval 97"/>
          <p:cNvSpPr/>
          <p:nvPr/>
        </p:nvSpPr>
        <p:spPr>
          <a:xfrm>
            <a:off x="7086600" y="5181600"/>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5" name="Oval 98"/>
          <p:cNvSpPr/>
          <p:nvPr/>
        </p:nvSpPr>
        <p:spPr>
          <a:xfrm>
            <a:off x="6807200" y="3881437"/>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6" name="Oval 99"/>
          <p:cNvSpPr/>
          <p:nvPr/>
        </p:nvSpPr>
        <p:spPr>
          <a:xfrm>
            <a:off x="7386638" y="4497387"/>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7" name="Oval 100"/>
          <p:cNvSpPr/>
          <p:nvPr/>
        </p:nvSpPr>
        <p:spPr>
          <a:xfrm>
            <a:off x="7900988" y="5259387"/>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8" name="Oval 101"/>
          <p:cNvSpPr/>
          <p:nvPr/>
        </p:nvSpPr>
        <p:spPr>
          <a:xfrm>
            <a:off x="8134350" y="4122737"/>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89" name="Oval 102"/>
          <p:cNvSpPr/>
          <p:nvPr/>
        </p:nvSpPr>
        <p:spPr>
          <a:xfrm>
            <a:off x="4749800" y="4583112"/>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cxnSp>
        <p:nvCxnSpPr>
          <p:cNvPr id="690" name="AutoShape 103"/>
          <p:cNvCxnSpPr>
            <a:stCxn id="689" idx="0"/>
            <a:endCxn id="679" idx="0"/>
          </p:cNvCxnSpPr>
          <p:nvPr/>
        </p:nvCxnSpPr>
        <p:spPr>
          <a:xfrm>
            <a:off x="4795044" y="4628356"/>
            <a:ext cx="739776" cy="204789"/>
          </a:xfrm>
          <a:prstGeom prst="straightConnector1">
            <a:avLst/>
          </a:prstGeom>
          <a:ln w="28575">
            <a:solidFill>
              <a:srgbClr val="000000"/>
            </a:solidFill>
          </a:ln>
        </p:spPr>
      </p:cxnSp>
      <p:cxnSp>
        <p:nvCxnSpPr>
          <p:cNvPr id="691" name="AutoShape 104"/>
          <p:cNvCxnSpPr>
            <a:stCxn id="679" idx="0"/>
            <a:endCxn id="678" idx="0"/>
          </p:cNvCxnSpPr>
          <p:nvPr/>
        </p:nvCxnSpPr>
        <p:spPr>
          <a:xfrm flipV="1">
            <a:off x="5534819" y="4044156"/>
            <a:ext cx="173038" cy="788989"/>
          </a:xfrm>
          <a:prstGeom prst="straightConnector1">
            <a:avLst/>
          </a:prstGeom>
          <a:ln w="28575">
            <a:solidFill>
              <a:srgbClr val="000000"/>
            </a:solidFill>
          </a:ln>
        </p:spPr>
      </p:cxnSp>
      <p:cxnSp>
        <p:nvCxnSpPr>
          <p:cNvPr id="692" name="AutoShape 105"/>
          <p:cNvCxnSpPr>
            <a:stCxn id="679" idx="0"/>
            <a:endCxn id="680" idx="0"/>
          </p:cNvCxnSpPr>
          <p:nvPr/>
        </p:nvCxnSpPr>
        <p:spPr>
          <a:xfrm>
            <a:off x="5534819" y="4833144"/>
            <a:ext cx="717551" cy="482601"/>
          </a:xfrm>
          <a:prstGeom prst="straightConnector1">
            <a:avLst/>
          </a:prstGeom>
          <a:ln w="28575">
            <a:solidFill>
              <a:srgbClr val="000000"/>
            </a:solidFill>
          </a:ln>
        </p:spPr>
      </p:cxnSp>
      <p:cxnSp>
        <p:nvCxnSpPr>
          <p:cNvPr id="693" name="AutoShape 106"/>
          <p:cNvCxnSpPr>
            <a:stCxn id="681" idx="0"/>
            <a:endCxn id="680" idx="0"/>
          </p:cNvCxnSpPr>
          <p:nvPr/>
        </p:nvCxnSpPr>
        <p:spPr>
          <a:xfrm flipV="1">
            <a:off x="5561806" y="5315744"/>
            <a:ext cx="690564" cy="419101"/>
          </a:xfrm>
          <a:prstGeom prst="straightConnector1">
            <a:avLst/>
          </a:prstGeom>
          <a:ln w="28575">
            <a:solidFill>
              <a:srgbClr val="000000"/>
            </a:solidFill>
          </a:ln>
        </p:spPr>
      </p:cxnSp>
      <p:cxnSp>
        <p:nvCxnSpPr>
          <p:cNvPr id="694" name="AutoShape 107"/>
          <p:cNvCxnSpPr>
            <a:stCxn id="682" idx="0"/>
            <a:endCxn id="684" idx="0"/>
          </p:cNvCxnSpPr>
          <p:nvPr/>
        </p:nvCxnSpPr>
        <p:spPr>
          <a:xfrm>
            <a:off x="6647657" y="4814094"/>
            <a:ext cx="484188" cy="412751"/>
          </a:xfrm>
          <a:prstGeom prst="straightConnector1">
            <a:avLst/>
          </a:prstGeom>
          <a:ln w="28575">
            <a:solidFill>
              <a:srgbClr val="000000"/>
            </a:solidFill>
          </a:ln>
        </p:spPr>
      </p:cxnSp>
      <p:cxnSp>
        <p:nvCxnSpPr>
          <p:cNvPr id="695" name="AutoShape 108"/>
          <p:cNvCxnSpPr>
            <a:stCxn id="684" idx="0"/>
            <a:endCxn id="687" idx="0"/>
          </p:cNvCxnSpPr>
          <p:nvPr/>
        </p:nvCxnSpPr>
        <p:spPr>
          <a:xfrm>
            <a:off x="7131844" y="5226844"/>
            <a:ext cx="814389" cy="77788"/>
          </a:xfrm>
          <a:prstGeom prst="straightConnector1">
            <a:avLst/>
          </a:prstGeom>
          <a:ln w="28575">
            <a:solidFill>
              <a:srgbClr val="000000"/>
            </a:solidFill>
          </a:ln>
        </p:spPr>
      </p:cxnSp>
      <p:sp>
        <p:nvSpPr>
          <p:cNvPr id="696" name="Oval 109"/>
          <p:cNvSpPr/>
          <p:nvPr/>
        </p:nvSpPr>
        <p:spPr>
          <a:xfrm>
            <a:off x="6438900" y="3549650"/>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97" name="Oval 110"/>
          <p:cNvSpPr/>
          <p:nvPr/>
        </p:nvSpPr>
        <p:spPr>
          <a:xfrm>
            <a:off x="7094538" y="3557587"/>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sp>
        <p:nvSpPr>
          <p:cNvPr id="698" name="Oval 111"/>
          <p:cNvSpPr/>
          <p:nvPr/>
        </p:nvSpPr>
        <p:spPr>
          <a:xfrm>
            <a:off x="8496300" y="4857750"/>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cxnSp>
        <p:nvCxnSpPr>
          <p:cNvPr id="699" name="AutoShape 112"/>
          <p:cNvCxnSpPr>
            <a:stCxn id="696" idx="0"/>
            <a:endCxn id="685" idx="0"/>
          </p:cNvCxnSpPr>
          <p:nvPr/>
        </p:nvCxnSpPr>
        <p:spPr>
          <a:xfrm>
            <a:off x="6484144" y="3594894"/>
            <a:ext cx="368301" cy="331788"/>
          </a:xfrm>
          <a:prstGeom prst="straightConnector1">
            <a:avLst/>
          </a:prstGeom>
          <a:ln w="28575">
            <a:solidFill>
              <a:srgbClr val="000000"/>
            </a:solidFill>
          </a:ln>
        </p:spPr>
      </p:cxnSp>
      <p:cxnSp>
        <p:nvCxnSpPr>
          <p:cNvPr id="700" name="AutoShape 113"/>
          <p:cNvCxnSpPr>
            <a:stCxn id="701" idx="0"/>
            <a:endCxn id="687" idx="0"/>
          </p:cNvCxnSpPr>
          <p:nvPr/>
        </p:nvCxnSpPr>
        <p:spPr>
          <a:xfrm flipH="1" flipV="1">
            <a:off x="7946232" y="5304631"/>
            <a:ext cx="246063" cy="520701"/>
          </a:xfrm>
          <a:prstGeom prst="straightConnector1">
            <a:avLst/>
          </a:prstGeom>
          <a:ln w="28575">
            <a:solidFill>
              <a:srgbClr val="000000"/>
            </a:solidFill>
          </a:ln>
        </p:spPr>
      </p:cxnSp>
      <p:sp>
        <p:nvSpPr>
          <p:cNvPr id="701" name="Oval 114"/>
          <p:cNvSpPr/>
          <p:nvPr/>
        </p:nvSpPr>
        <p:spPr>
          <a:xfrm>
            <a:off x="8147050" y="5780087"/>
            <a:ext cx="90489" cy="90489"/>
          </a:xfrm>
          <a:prstGeom prst="ellipse">
            <a:avLst/>
          </a:prstGeom>
          <a:solidFill>
            <a:srgbClr val="000000"/>
          </a:solidFill>
          <a:ln w="28575">
            <a:solidFill>
              <a:srgbClr val="000000"/>
            </a:solidFill>
          </a:ln>
        </p:spPr>
        <p:txBody>
          <a:bodyPr lIns="45719" rIns="45719" anchor="ctr"/>
          <a:lstStyle/>
          <a:p>
            <a:pPr defTabSz="914400">
              <a:defRPr>
                <a:latin typeface="Arial"/>
                <a:ea typeface="Arial"/>
                <a:cs typeface="Arial"/>
                <a:sym typeface="Arial"/>
              </a:defRPr>
            </a:pPr>
          </a:p>
        </p:txBody>
      </p:sp>
      <p:cxnSp>
        <p:nvCxnSpPr>
          <p:cNvPr id="702" name="AutoShape 115"/>
          <p:cNvCxnSpPr>
            <a:stCxn id="678" idx="0"/>
            <a:endCxn id="696" idx="0"/>
          </p:cNvCxnSpPr>
          <p:nvPr/>
        </p:nvCxnSpPr>
        <p:spPr>
          <a:xfrm flipV="1">
            <a:off x="5707856" y="3594894"/>
            <a:ext cx="776289" cy="449263"/>
          </a:xfrm>
          <a:prstGeom prst="straightConnector1">
            <a:avLst/>
          </a:prstGeom>
          <a:ln w="28575">
            <a:solidFill>
              <a:srgbClr val="000000"/>
            </a:solidFill>
          </a:ln>
        </p:spPr>
      </p:cxnSp>
      <p:cxnSp>
        <p:nvCxnSpPr>
          <p:cNvPr id="703" name="AutoShape 116"/>
          <p:cNvCxnSpPr>
            <a:stCxn id="696" idx="0"/>
            <a:endCxn id="697" idx="0"/>
          </p:cNvCxnSpPr>
          <p:nvPr/>
        </p:nvCxnSpPr>
        <p:spPr>
          <a:xfrm>
            <a:off x="6484144" y="3594894"/>
            <a:ext cx="655639" cy="7938"/>
          </a:xfrm>
          <a:prstGeom prst="straightConnector1">
            <a:avLst/>
          </a:prstGeom>
          <a:ln w="28575">
            <a:solidFill>
              <a:srgbClr val="000000"/>
            </a:solidFill>
          </a:ln>
        </p:spPr>
      </p:cxnSp>
      <p:cxnSp>
        <p:nvCxnSpPr>
          <p:cNvPr id="704" name="AutoShape 117"/>
          <p:cNvCxnSpPr>
            <a:stCxn id="680" idx="0"/>
            <a:endCxn id="684" idx="0"/>
          </p:cNvCxnSpPr>
          <p:nvPr/>
        </p:nvCxnSpPr>
        <p:spPr>
          <a:xfrm flipV="1">
            <a:off x="6252369" y="5226844"/>
            <a:ext cx="879476" cy="88901"/>
          </a:xfrm>
          <a:prstGeom prst="straightConnector1">
            <a:avLst/>
          </a:prstGeom>
          <a:ln w="28575">
            <a:solidFill>
              <a:srgbClr val="000000"/>
            </a:solidFill>
          </a:ln>
        </p:spPr>
      </p:cxnSp>
      <p:cxnSp>
        <p:nvCxnSpPr>
          <p:cNvPr id="705" name="AutoShape 118"/>
          <p:cNvCxnSpPr>
            <a:stCxn id="701" idx="0"/>
            <a:endCxn id="698" idx="0"/>
          </p:cNvCxnSpPr>
          <p:nvPr/>
        </p:nvCxnSpPr>
        <p:spPr>
          <a:xfrm flipV="1">
            <a:off x="8192294" y="4902994"/>
            <a:ext cx="349251" cy="922338"/>
          </a:xfrm>
          <a:prstGeom prst="straightConnector1">
            <a:avLst/>
          </a:prstGeom>
          <a:ln w="28575">
            <a:solidFill>
              <a:srgbClr val="000000"/>
            </a:solidFill>
          </a:ln>
        </p:spPr>
      </p:cxnSp>
      <p:cxnSp>
        <p:nvCxnSpPr>
          <p:cNvPr id="706" name="AutoShape 119"/>
          <p:cNvCxnSpPr>
            <a:stCxn id="688" idx="0"/>
            <a:endCxn id="698" idx="0"/>
          </p:cNvCxnSpPr>
          <p:nvPr/>
        </p:nvCxnSpPr>
        <p:spPr>
          <a:xfrm>
            <a:off x="8179594" y="4167981"/>
            <a:ext cx="361951" cy="735014"/>
          </a:xfrm>
          <a:prstGeom prst="straightConnector1">
            <a:avLst/>
          </a:prstGeom>
          <a:ln w="28575">
            <a:solidFill>
              <a:srgbClr val="000000"/>
            </a:solidFill>
          </a:ln>
        </p:spPr>
      </p:cxnSp>
      <p:cxnSp>
        <p:nvCxnSpPr>
          <p:cNvPr id="707" name="AutoShape 120"/>
          <p:cNvCxnSpPr>
            <a:stCxn id="686" idx="0"/>
            <a:endCxn id="697" idx="0"/>
          </p:cNvCxnSpPr>
          <p:nvPr/>
        </p:nvCxnSpPr>
        <p:spPr>
          <a:xfrm flipH="1" flipV="1">
            <a:off x="7139782" y="3602831"/>
            <a:ext cx="292101" cy="939801"/>
          </a:xfrm>
          <a:prstGeom prst="straightConnector1">
            <a:avLst/>
          </a:prstGeom>
          <a:ln w="28575">
            <a:solidFill>
              <a:srgbClr val="000000"/>
            </a:solidFill>
          </a:ln>
        </p:spPr>
      </p:cxnSp>
      <p:cxnSp>
        <p:nvCxnSpPr>
          <p:cNvPr id="708" name="AutoShape 121"/>
          <p:cNvCxnSpPr>
            <a:stCxn id="680" idx="0"/>
            <a:endCxn id="683" idx="0"/>
          </p:cNvCxnSpPr>
          <p:nvPr/>
        </p:nvCxnSpPr>
        <p:spPr>
          <a:xfrm>
            <a:off x="6252369" y="5315744"/>
            <a:ext cx="492126" cy="420688"/>
          </a:xfrm>
          <a:prstGeom prst="straightConnector1">
            <a:avLst/>
          </a:prstGeom>
          <a:ln w="28575">
            <a:solidFill>
              <a:srgbClr val="000000"/>
            </a:solidFill>
          </a:ln>
        </p:spPr>
      </p:cxnSp>
      <p:sp>
        <p:nvSpPr>
          <p:cNvPr id="709" name="Text Box 122"/>
          <p:cNvSpPr txBox="1"/>
          <p:nvPr/>
        </p:nvSpPr>
        <p:spPr>
          <a:xfrm>
            <a:off x="5857557" y="3589337"/>
            <a:ext cx="28705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14</a:t>
            </a:r>
          </a:p>
        </p:txBody>
      </p:sp>
      <p:sp>
        <p:nvSpPr>
          <p:cNvPr id="710" name="Text Box 123"/>
          <p:cNvSpPr txBox="1"/>
          <p:nvPr/>
        </p:nvSpPr>
        <p:spPr>
          <a:xfrm>
            <a:off x="5157470" y="4527550"/>
            <a:ext cx="195595"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4</a:t>
            </a:r>
          </a:p>
        </p:txBody>
      </p:sp>
      <p:sp>
        <p:nvSpPr>
          <p:cNvPr id="711" name="Text Box 124"/>
          <p:cNvSpPr txBox="1"/>
          <p:nvPr/>
        </p:nvSpPr>
        <p:spPr>
          <a:xfrm>
            <a:off x="5640070" y="4298950"/>
            <a:ext cx="195595"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9</a:t>
            </a:r>
          </a:p>
        </p:txBody>
      </p:sp>
      <p:sp>
        <p:nvSpPr>
          <p:cNvPr id="712" name="Text Box 125"/>
          <p:cNvSpPr txBox="1"/>
          <p:nvPr/>
        </p:nvSpPr>
        <p:spPr>
          <a:xfrm>
            <a:off x="5784532" y="5062537"/>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6</a:t>
            </a:r>
          </a:p>
        </p:txBody>
      </p:sp>
      <p:sp>
        <p:nvSpPr>
          <p:cNvPr id="713" name="Text Box 126"/>
          <p:cNvSpPr txBox="1"/>
          <p:nvPr/>
        </p:nvSpPr>
        <p:spPr>
          <a:xfrm>
            <a:off x="7299007" y="3943350"/>
            <a:ext cx="19559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7</a:t>
            </a:r>
          </a:p>
        </p:txBody>
      </p:sp>
      <p:sp>
        <p:nvSpPr>
          <p:cNvPr id="714" name="Text Box 127"/>
          <p:cNvSpPr txBox="1"/>
          <p:nvPr/>
        </p:nvSpPr>
        <p:spPr>
          <a:xfrm>
            <a:off x="6714807" y="3376612"/>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a:t>
            </a:r>
          </a:p>
        </p:txBody>
      </p:sp>
      <p:sp>
        <p:nvSpPr>
          <p:cNvPr id="715" name="Text Box 128"/>
          <p:cNvSpPr txBox="1"/>
          <p:nvPr/>
        </p:nvSpPr>
        <p:spPr>
          <a:xfrm>
            <a:off x="6486207" y="3681412"/>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a:t>
            </a:r>
          </a:p>
        </p:txBody>
      </p:sp>
      <p:sp>
        <p:nvSpPr>
          <p:cNvPr id="716" name="Text Box 129"/>
          <p:cNvSpPr txBox="1"/>
          <p:nvPr/>
        </p:nvSpPr>
        <p:spPr>
          <a:xfrm>
            <a:off x="7859394" y="5434012"/>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5</a:t>
            </a:r>
          </a:p>
        </p:txBody>
      </p:sp>
      <p:sp>
        <p:nvSpPr>
          <p:cNvPr id="717" name="Text Box 130"/>
          <p:cNvSpPr txBox="1"/>
          <p:nvPr/>
        </p:nvSpPr>
        <p:spPr>
          <a:xfrm>
            <a:off x="7435532" y="5238750"/>
            <a:ext cx="19559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8</a:t>
            </a:r>
          </a:p>
        </p:txBody>
      </p:sp>
      <p:sp>
        <p:nvSpPr>
          <p:cNvPr id="718" name="Text Box 131"/>
          <p:cNvSpPr txBox="1"/>
          <p:nvPr/>
        </p:nvSpPr>
        <p:spPr>
          <a:xfrm>
            <a:off x="6213157" y="5434012"/>
            <a:ext cx="28705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25</a:t>
            </a:r>
          </a:p>
        </p:txBody>
      </p:sp>
      <p:sp>
        <p:nvSpPr>
          <p:cNvPr id="719" name="Text Box 132"/>
          <p:cNvSpPr txBox="1"/>
          <p:nvPr/>
        </p:nvSpPr>
        <p:spPr>
          <a:xfrm>
            <a:off x="8364219" y="4394200"/>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54</a:t>
            </a:r>
          </a:p>
        </p:txBody>
      </p:sp>
      <p:sp>
        <p:nvSpPr>
          <p:cNvPr id="720" name="Text Box 133"/>
          <p:cNvSpPr txBox="1"/>
          <p:nvPr/>
        </p:nvSpPr>
        <p:spPr>
          <a:xfrm>
            <a:off x="6603682" y="4918075"/>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11</a:t>
            </a:r>
          </a:p>
        </p:txBody>
      </p:sp>
      <p:sp>
        <p:nvSpPr>
          <p:cNvPr id="721" name="Text Box 134"/>
          <p:cNvSpPr txBox="1"/>
          <p:nvPr/>
        </p:nvSpPr>
        <p:spPr>
          <a:xfrm>
            <a:off x="6560819" y="5238750"/>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12</a:t>
            </a:r>
          </a:p>
        </p:txBody>
      </p:sp>
      <p:sp>
        <p:nvSpPr>
          <p:cNvPr id="722" name="Text Box 135"/>
          <p:cNvSpPr txBox="1"/>
          <p:nvPr/>
        </p:nvSpPr>
        <p:spPr>
          <a:xfrm>
            <a:off x="5875020" y="5467350"/>
            <a:ext cx="287050"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10</a:t>
            </a:r>
          </a:p>
        </p:txBody>
      </p:sp>
      <p:sp>
        <p:nvSpPr>
          <p:cNvPr id="723" name="Text Box 136"/>
          <p:cNvSpPr txBox="1"/>
          <p:nvPr/>
        </p:nvSpPr>
        <p:spPr>
          <a:xfrm>
            <a:off x="8399144" y="5273675"/>
            <a:ext cx="287051"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200">
                <a:latin typeface="Courier New"/>
                <a:ea typeface="Courier New"/>
                <a:cs typeface="Courier New"/>
                <a:sym typeface="Courier New"/>
              </a:defRPr>
            </a:lvl1pPr>
          </a:lstStyle>
          <a:p>
            <a:pPr/>
            <a:r>
              <a:t>16</a:t>
            </a:r>
          </a:p>
        </p:txBody>
      </p:sp>
      <p:sp>
        <p:nvSpPr>
          <p:cNvPr id="724"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Rectangle 2"/>
          <p:cNvSpPr txBox="1"/>
          <p:nvPr>
            <p:ph type="title"/>
          </p:nvPr>
        </p:nvSpPr>
        <p:spPr>
          <a:prstGeom prst="rect">
            <a:avLst/>
          </a:prstGeom>
        </p:spPr>
        <p:txBody>
          <a:bodyPr/>
          <a:lstStyle>
            <a:lvl1pPr>
              <a:defRPr sz="2400"/>
            </a:lvl1pPr>
          </a:lstStyle>
          <a:p>
            <a:pPr/>
            <a:r>
              <a:t>Recap: Back to image segmentation…</a:t>
            </a:r>
          </a:p>
        </p:txBody>
      </p:sp>
      <p:sp>
        <p:nvSpPr>
          <p:cNvPr id="727" name="Rectangle 4"/>
          <p:cNvSpPr txBox="1"/>
          <p:nvPr>
            <p:ph type="body" idx="1"/>
          </p:nvPr>
        </p:nvSpPr>
        <p:spPr>
          <a:xfrm>
            <a:off x="457200" y="1600200"/>
            <a:ext cx="8229600" cy="4525963"/>
          </a:xfrm>
          <a:prstGeom prst="rect">
            <a:avLst/>
          </a:prstGeom>
        </p:spPr>
        <p:txBody>
          <a:bodyPr/>
          <a:lstStyle/>
          <a:p>
            <a:pPr/>
            <a:r>
              <a:t>Goal: reduce an image to a small number of homogeneous regions (“segments”)</a:t>
            </a:r>
          </a:p>
        </p:txBody>
      </p:sp>
      <p:pic>
        <p:nvPicPr>
          <p:cNvPr id="728" name="Picture 5" descr="Picture 5"/>
          <p:cNvPicPr>
            <a:picLocks noChangeAspect="1"/>
          </p:cNvPicPr>
          <p:nvPr/>
        </p:nvPicPr>
        <p:blipFill>
          <a:blip r:embed="rId2">
            <a:extLst/>
          </a:blip>
          <a:stretch>
            <a:fillRect/>
          </a:stretch>
        </p:blipFill>
        <p:spPr>
          <a:xfrm>
            <a:off x="1990725" y="2759075"/>
            <a:ext cx="4913313" cy="3708400"/>
          </a:xfrm>
          <a:prstGeom prst="rect">
            <a:avLst/>
          </a:prstGeom>
          <a:ln w="12700">
            <a:miter lim="400000"/>
          </a:ln>
        </p:spPr>
      </p:pic>
      <p:sp>
        <p:nvSpPr>
          <p:cNvPr id="729" name="CS 195: Computer Vision (Dr Alimoor Reza)"/>
          <p:cNvSpPr/>
          <p:nvPr/>
        </p:nvSpPr>
        <p:spPr>
          <a:xfrm>
            <a:off x="847788" y="6542782"/>
            <a:ext cx="7515268" cy="249360"/>
          </a:xfrm>
          <a:prstGeom prst="rect">
            <a:avLst/>
          </a:prstGeom>
          <a:blipFill>
            <a:blip r:embed="rId3"/>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Rectangle 2"/>
          <p:cNvSpPr txBox="1"/>
          <p:nvPr>
            <p:ph type="title"/>
          </p:nvPr>
        </p:nvSpPr>
        <p:spPr>
          <a:prstGeom prst="rect">
            <a:avLst/>
          </a:prstGeom>
        </p:spPr>
        <p:txBody>
          <a:bodyPr/>
          <a:lstStyle>
            <a:lvl1pPr>
              <a:defRPr sz="2400"/>
            </a:lvl1pPr>
          </a:lstStyle>
          <a:p>
            <a:pPr/>
            <a:r>
              <a:t>Recap: Segmentation as a graph problem</a:t>
            </a:r>
          </a:p>
        </p:txBody>
      </p:sp>
      <p:sp>
        <p:nvSpPr>
          <p:cNvPr id="732" name="Rectangle 3"/>
          <p:cNvSpPr txBox="1"/>
          <p:nvPr>
            <p:ph type="body" idx="1"/>
          </p:nvPr>
        </p:nvSpPr>
        <p:spPr>
          <a:xfrm>
            <a:off x="457200" y="1600200"/>
            <a:ext cx="8229600" cy="4525963"/>
          </a:xfrm>
          <a:prstGeom prst="rect">
            <a:avLst/>
          </a:prstGeom>
        </p:spPr>
        <p:txBody>
          <a:bodyPr/>
          <a:lstStyle/>
          <a:p>
            <a:pPr/>
            <a:r>
              <a:t>Represent an image as a graph</a:t>
            </a:r>
          </a:p>
          <a:p>
            <a:pPr lvl="1" marL="576262" indent="-285750">
              <a:spcBef>
                <a:spcPts val="500"/>
              </a:spcBef>
              <a:defRPr sz="2400">
                <a:solidFill>
                  <a:srgbClr val="0000FF"/>
                </a:solidFill>
              </a:defRPr>
            </a:pPr>
            <a:r>
              <a:t>Vertices represent image pixels</a:t>
            </a:r>
          </a:p>
          <a:p>
            <a:pPr lvl="1" marL="576262" indent="-285750">
              <a:spcBef>
                <a:spcPts val="500"/>
              </a:spcBef>
              <a:defRPr sz="2400">
                <a:solidFill>
                  <a:srgbClr val="0000FF"/>
                </a:solidFill>
              </a:defRPr>
            </a:pPr>
            <a:r>
              <a:t>Edges between adjacent pixels</a:t>
            </a:r>
          </a:p>
          <a:p>
            <a:pPr lvl="1" marL="576262" indent="-285750">
              <a:spcBef>
                <a:spcPts val="500"/>
              </a:spcBef>
              <a:defRPr sz="2400">
                <a:solidFill>
                  <a:srgbClr val="0000FF"/>
                </a:solidFill>
              </a:defRPr>
            </a:pPr>
            <a:r>
              <a:t>Edge weights give difference in color between pixels</a:t>
            </a:r>
          </a:p>
        </p:txBody>
      </p:sp>
      <p:sp>
        <p:nvSpPr>
          <p:cNvPr id="733" name="Rectangle 40"/>
          <p:cNvSpPr/>
          <p:nvPr/>
        </p:nvSpPr>
        <p:spPr>
          <a:xfrm>
            <a:off x="1044575" y="3854450"/>
            <a:ext cx="336550" cy="3492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34" name="Rectangle 41"/>
          <p:cNvSpPr/>
          <p:nvPr/>
        </p:nvSpPr>
        <p:spPr>
          <a:xfrm>
            <a:off x="1384300" y="385445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35" name="Rectangle 42"/>
          <p:cNvSpPr/>
          <p:nvPr/>
        </p:nvSpPr>
        <p:spPr>
          <a:xfrm>
            <a:off x="1714500" y="385445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36" name="Rectangle 43"/>
          <p:cNvSpPr/>
          <p:nvPr/>
        </p:nvSpPr>
        <p:spPr>
          <a:xfrm>
            <a:off x="2044700" y="385445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37" name="Rectangle 44"/>
          <p:cNvSpPr/>
          <p:nvPr/>
        </p:nvSpPr>
        <p:spPr>
          <a:xfrm>
            <a:off x="2374900" y="385445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38" name="Rectangle 45"/>
          <p:cNvSpPr/>
          <p:nvPr/>
        </p:nvSpPr>
        <p:spPr>
          <a:xfrm>
            <a:off x="2705100" y="385445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39" name="Rectangle 48"/>
          <p:cNvSpPr/>
          <p:nvPr/>
        </p:nvSpPr>
        <p:spPr>
          <a:xfrm>
            <a:off x="1054100" y="419100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0" name="Rectangle 49"/>
          <p:cNvSpPr/>
          <p:nvPr/>
        </p:nvSpPr>
        <p:spPr>
          <a:xfrm>
            <a:off x="13843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1" name="Rectangle 50"/>
          <p:cNvSpPr/>
          <p:nvPr/>
        </p:nvSpPr>
        <p:spPr>
          <a:xfrm>
            <a:off x="17145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2" name="Rectangle 51"/>
          <p:cNvSpPr/>
          <p:nvPr/>
        </p:nvSpPr>
        <p:spPr>
          <a:xfrm>
            <a:off x="20447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3" name="Rectangle 52"/>
          <p:cNvSpPr/>
          <p:nvPr/>
        </p:nvSpPr>
        <p:spPr>
          <a:xfrm>
            <a:off x="2374900" y="419100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4" name="Rectangle 53"/>
          <p:cNvSpPr/>
          <p:nvPr/>
        </p:nvSpPr>
        <p:spPr>
          <a:xfrm>
            <a:off x="27051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5" name="Rectangle 56"/>
          <p:cNvSpPr/>
          <p:nvPr/>
        </p:nvSpPr>
        <p:spPr>
          <a:xfrm>
            <a:off x="10541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6" name="Rectangle 57"/>
          <p:cNvSpPr/>
          <p:nvPr/>
        </p:nvSpPr>
        <p:spPr>
          <a:xfrm>
            <a:off x="13843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7" name="Rectangle 58"/>
          <p:cNvSpPr/>
          <p:nvPr/>
        </p:nvSpPr>
        <p:spPr>
          <a:xfrm>
            <a:off x="17145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8" name="Rectangle 59"/>
          <p:cNvSpPr/>
          <p:nvPr/>
        </p:nvSpPr>
        <p:spPr>
          <a:xfrm>
            <a:off x="20447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49" name="Rectangle 60"/>
          <p:cNvSpPr/>
          <p:nvPr/>
        </p:nvSpPr>
        <p:spPr>
          <a:xfrm>
            <a:off x="23749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0" name="Rectangle 61"/>
          <p:cNvSpPr/>
          <p:nvPr/>
        </p:nvSpPr>
        <p:spPr>
          <a:xfrm>
            <a:off x="27051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1" name="Rectangle 64"/>
          <p:cNvSpPr/>
          <p:nvPr/>
        </p:nvSpPr>
        <p:spPr>
          <a:xfrm>
            <a:off x="10541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2" name="Rectangle 65"/>
          <p:cNvSpPr/>
          <p:nvPr/>
        </p:nvSpPr>
        <p:spPr>
          <a:xfrm>
            <a:off x="13843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3" name="Rectangle 66"/>
          <p:cNvSpPr/>
          <p:nvPr/>
        </p:nvSpPr>
        <p:spPr>
          <a:xfrm>
            <a:off x="17145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4" name="Rectangle 67"/>
          <p:cNvSpPr/>
          <p:nvPr/>
        </p:nvSpPr>
        <p:spPr>
          <a:xfrm>
            <a:off x="2044700" y="48641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5" name="Rectangle 68"/>
          <p:cNvSpPr/>
          <p:nvPr/>
        </p:nvSpPr>
        <p:spPr>
          <a:xfrm>
            <a:off x="2374900" y="48641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6" name="Rectangle 69"/>
          <p:cNvSpPr/>
          <p:nvPr/>
        </p:nvSpPr>
        <p:spPr>
          <a:xfrm>
            <a:off x="27051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7" name="Rectangle 136"/>
          <p:cNvSpPr/>
          <p:nvPr/>
        </p:nvSpPr>
        <p:spPr>
          <a:xfrm>
            <a:off x="10541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8" name="Rectangle 137"/>
          <p:cNvSpPr/>
          <p:nvPr/>
        </p:nvSpPr>
        <p:spPr>
          <a:xfrm>
            <a:off x="13843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59" name="Rectangle 138"/>
          <p:cNvSpPr/>
          <p:nvPr/>
        </p:nvSpPr>
        <p:spPr>
          <a:xfrm>
            <a:off x="17145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0" name="Rectangle 139"/>
          <p:cNvSpPr/>
          <p:nvPr/>
        </p:nvSpPr>
        <p:spPr>
          <a:xfrm>
            <a:off x="2044700" y="52070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1" name="Rectangle 140"/>
          <p:cNvSpPr/>
          <p:nvPr/>
        </p:nvSpPr>
        <p:spPr>
          <a:xfrm>
            <a:off x="2374900" y="5200650"/>
            <a:ext cx="330200" cy="336550"/>
          </a:xfrm>
          <a:prstGeom prst="rect">
            <a:avLst/>
          </a:prstGeom>
          <a:solidFill>
            <a:srgbClr val="9A9A9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2" name="Rectangle 141"/>
          <p:cNvSpPr/>
          <p:nvPr/>
        </p:nvSpPr>
        <p:spPr>
          <a:xfrm>
            <a:off x="27051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3" name="Rectangle 144"/>
          <p:cNvSpPr/>
          <p:nvPr/>
        </p:nvSpPr>
        <p:spPr>
          <a:xfrm>
            <a:off x="1054100" y="55372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4" name="Rectangle 145"/>
          <p:cNvSpPr/>
          <p:nvPr/>
        </p:nvSpPr>
        <p:spPr>
          <a:xfrm>
            <a:off x="1384300" y="55372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5" name="Rectangle 146"/>
          <p:cNvSpPr/>
          <p:nvPr/>
        </p:nvSpPr>
        <p:spPr>
          <a:xfrm>
            <a:off x="1714500" y="5537200"/>
            <a:ext cx="330200" cy="336550"/>
          </a:xfrm>
          <a:prstGeom prst="rect">
            <a:avLst/>
          </a:prstGeom>
          <a:solidFill>
            <a:srgbClr val="9A9A9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6" name="Rectangle 147"/>
          <p:cNvSpPr/>
          <p:nvPr/>
        </p:nvSpPr>
        <p:spPr>
          <a:xfrm>
            <a:off x="2044700" y="55372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7" name="Rectangle 148"/>
          <p:cNvSpPr/>
          <p:nvPr/>
        </p:nvSpPr>
        <p:spPr>
          <a:xfrm>
            <a:off x="2374900" y="5537200"/>
            <a:ext cx="330200" cy="336550"/>
          </a:xfrm>
          <a:prstGeom prst="rect">
            <a:avLst/>
          </a:prstGeom>
          <a:solidFill>
            <a:srgbClr val="9A9A9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768" name="Rectangle 149"/>
          <p:cNvSpPr/>
          <p:nvPr/>
        </p:nvSpPr>
        <p:spPr>
          <a:xfrm>
            <a:off x="2705100" y="55372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grpSp>
        <p:nvGrpSpPr>
          <p:cNvPr id="817" name="Group 283"/>
          <p:cNvGrpSpPr/>
          <p:nvPr/>
        </p:nvGrpSpPr>
        <p:grpSpPr>
          <a:xfrm>
            <a:off x="5176837" y="3851275"/>
            <a:ext cx="2362201" cy="2333625"/>
            <a:chOff x="0" y="0"/>
            <a:chExt cx="2362200" cy="2333625"/>
          </a:xfrm>
        </p:grpSpPr>
        <p:sp>
          <p:nvSpPr>
            <p:cNvPr id="769" name="Oval 168"/>
            <p:cNvSpPr/>
            <p:nvPr/>
          </p:nvSpPr>
          <p:spPr>
            <a:xfrm>
              <a:off x="0" y="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0" name="Oval 169"/>
            <p:cNvSpPr/>
            <p:nvPr/>
          </p:nvSpPr>
          <p:spPr>
            <a:xfrm>
              <a:off x="452437" y="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1" name="Oval 170"/>
            <p:cNvSpPr/>
            <p:nvPr/>
          </p:nvSpPr>
          <p:spPr>
            <a:xfrm>
              <a:off x="906462" y="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2" name="Oval 171"/>
            <p:cNvSpPr/>
            <p:nvPr/>
          </p:nvSpPr>
          <p:spPr>
            <a:xfrm>
              <a:off x="1360487" y="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3" name="Oval 172"/>
            <p:cNvSpPr/>
            <p:nvPr/>
          </p:nvSpPr>
          <p:spPr>
            <a:xfrm>
              <a:off x="1812925" y="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4" name="Oval 173"/>
            <p:cNvSpPr/>
            <p:nvPr/>
          </p:nvSpPr>
          <p:spPr>
            <a:xfrm>
              <a:off x="2266950" y="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5" name="Oval 176"/>
            <p:cNvSpPr/>
            <p:nvPr/>
          </p:nvSpPr>
          <p:spPr>
            <a:xfrm>
              <a:off x="0" y="447675"/>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6" name="Oval 177"/>
            <p:cNvSpPr/>
            <p:nvPr/>
          </p:nvSpPr>
          <p:spPr>
            <a:xfrm>
              <a:off x="452437" y="447675"/>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7" name="Oval 178"/>
            <p:cNvSpPr/>
            <p:nvPr/>
          </p:nvSpPr>
          <p:spPr>
            <a:xfrm>
              <a:off x="906462" y="447675"/>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8" name="Oval 179"/>
            <p:cNvSpPr/>
            <p:nvPr/>
          </p:nvSpPr>
          <p:spPr>
            <a:xfrm>
              <a:off x="1360487" y="447675"/>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79" name="Oval 180"/>
            <p:cNvSpPr/>
            <p:nvPr/>
          </p:nvSpPr>
          <p:spPr>
            <a:xfrm>
              <a:off x="1812925" y="447675"/>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0" name="Oval 181"/>
            <p:cNvSpPr/>
            <p:nvPr/>
          </p:nvSpPr>
          <p:spPr>
            <a:xfrm>
              <a:off x="2266950" y="447675"/>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1" name="Oval 184"/>
            <p:cNvSpPr/>
            <p:nvPr/>
          </p:nvSpPr>
          <p:spPr>
            <a:xfrm>
              <a:off x="0" y="896937"/>
              <a:ext cx="88900" cy="8890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2" name="Oval 185"/>
            <p:cNvSpPr/>
            <p:nvPr/>
          </p:nvSpPr>
          <p:spPr>
            <a:xfrm>
              <a:off x="452437" y="896937"/>
              <a:ext cx="88901" cy="8890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3" name="Oval 186"/>
            <p:cNvSpPr/>
            <p:nvPr/>
          </p:nvSpPr>
          <p:spPr>
            <a:xfrm>
              <a:off x="906462" y="896937"/>
              <a:ext cx="88901" cy="8890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4" name="Oval 187"/>
            <p:cNvSpPr/>
            <p:nvPr/>
          </p:nvSpPr>
          <p:spPr>
            <a:xfrm>
              <a:off x="1360487" y="896937"/>
              <a:ext cx="88901" cy="8890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5" name="Oval 188"/>
            <p:cNvSpPr/>
            <p:nvPr/>
          </p:nvSpPr>
          <p:spPr>
            <a:xfrm>
              <a:off x="1812925" y="896937"/>
              <a:ext cx="88900" cy="8890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6" name="Oval 189"/>
            <p:cNvSpPr/>
            <p:nvPr/>
          </p:nvSpPr>
          <p:spPr>
            <a:xfrm>
              <a:off x="2266950" y="896937"/>
              <a:ext cx="88900" cy="8890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7" name="Oval 192"/>
            <p:cNvSpPr/>
            <p:nvPr/>
          </p:nvSpPr>
          <p:spPr>
            <a:xfrm>
              <a:off x="0" y="134620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8" name="Oval 193"/>
            <p:cNvSpPr/>
            <p:nvPr/>
          </p:nvSpPr>
          <p:spPr>
            <a:xfrm>
              <a:off x="452437" y="134620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89" name="Oval 194"/>
            <p:cNvSpPr/>
            <p:nvPr/>
          </p:nvSpPr>
          <p:spPr>
            <a:xfrm>
              <a:off x="906462" y="134620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0" name="Oval 195"/>
            <p:cNvSpPr/>
            <p:nvPr/>
          </p:nvSpPr>
          <p:spPr>
            <a:xfrm>
              <a:off x="1360487" y="134620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1" name="Oval 196"/>
            <p:cNvSpPr/>
            <p:nvPr/>
          </p:nvSpPr>
          <p:spPr>
            <a:xfrm>
              <a:off x="1812925" y="134620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2" name="Oval 197"/>
            <p:cNvSpPr/>
            <p:nvPr/>
          </p:nvSpPr>
          <p:spPr>
            <a:xfrm>
              <a:off x="2266950" y="134620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3" name="Oval 200"/>
            <p:cNvSpPr/>
            <p:nvPr/>
          </p:nvSpPr>
          <p:spPr>
            <a:xfrm>
              <a:off x="6350" y="179705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4" name="Oval 201"/>
            <p:cNvSpPr/>
            <p:nvPr/>
          </p:nvSpPr>
          <p:spPr>
            <a:xfrm>
              <a:off x="458787" y="179705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5" name="Oval 202"/>
            <p:cNvSpPr/>
            <p:nvPr/>
          </p:nvSpPr>
          <p:spPr>
            <a:xfrm>
              <a:off x="912812" y="179705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6" name="Oval 203"/>
            <p:cNvSpPr/>
            <p:nvPr/>
          </p:nvSpPr>
          <p:spPr>
            <a:xfrm>
              <a:off x="1366837" y="1797050"/>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7" name="Oval 204"/>
            <p:cNvSpPr/>
            <p:nvPr/>
          </p:nvSpPr>
          <p:spPr>
            <a:xfrm>
              <a:off x="1819275" y="179705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8" name="Oval 205"/>
            <p:cNvSpPr/>
            <p:nvPr/>
          </p:nvSpPr>
          <p:spPr>
            <a:xfrm>
              <a:off x="2273300" y="1797050"/>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799" name="Oval 208"/>
            <p:cNvSpPr/>
            <p:nvPr/>
          </p:nvSpPr>
          <p:spPr>
            <a:xfrm>
              <a:off x="6350" y="2244725"/>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800" name="Oval 209"/>
            <p:cNvSpPr/>
            <p:nvPr/>
          </p:nvSpPr>
          <p:spPr>
            <a:xfrm>
              <a:off x="458787" y="2244725"/>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801" name="Oval 210"/>
            <p:cNvSpPr/>
            <p:nvPr/>
          </p:nvSpPr>
          <p:spPr>
            <a:xfrm>
              <a:off x="912812" y="2244725"/>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802" name="Oval 211"/>
            <p:cNvSpPr/>
            <p:nvPr/>
          </p:nvSpPr>
          <p:spPr>
            <a:xfrm>
              <a:off x="1366837" y="2244725"/>
              <a:ext cx="88901"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803" name="Oval 212"/>
            <p:cNvSpPr/>
            <p:nvPr/>
          </p:nvSpPr>
          <p:spPr>
            <a:xfrm>
              <a:off x="1819275" y="2244725"/>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804" name="Oval 213"/>
            <p:cNvSpPr/>
            <p:nvPr/>
          </p:nvSpPr>
          <p:spPr>
            <a:xfrm>
              <a:off x="2273300" y="2244725"/>
              <a:ext cx="88900" cy="88900"/>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defRPr>
                  <a:latin typeface="Arial"/>
                  <a:ea typeface="Arial"/>
                  <a:cs typeface="Arial"/>
                  <a:sym typeface="Arial"/>
                </a:defRPr>
              </a:pPr>
            </a:p>
          </p:txBody>
        </p:sp>
        <p:sp>
          <p:nvSpPr>
            <p:cNvPr id="805" name="Line 233"/>
            <p:cNvSpPr/>
            <p:nvPr/>
          </p:nvSpPr>
          <p:spPr>
            <a:xfrm>
              <a:off x="42862" y="53975"/>
              <a:ext cx="6351" cy="225425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06" name="Line 234"/>
            <p:cNvSpPr/>
            <p:nvPr/>
          </p:nvSpPr>
          <p:spPr>
            <a:xfrm>
              <a:off x="500062" y="53975"/>
              <a:ext cx="6351" cy="225425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07" name="Line 235"/>
            <p:cNvSpPr/>
            <p:nvPr/>
          </p:nvSpPr>
          <p:spPr>
            <a:xfrm>
              <a:off x="950912" y="60325"/>
              <a:ext cx="6351" cy="225425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08" name="Line 236"/>
            <p:cNvSpPr/>
            <p:nvPr/>
          </p:nvSpPr>
          <p:spPr>
            <a:xfrm>
              <a:off x="1408112" y="66675"/>
              <a:ext cx="6351" cy="225425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09" name="Line 237"/>
            <p:cNvSpPr/>
            <p:nvPr/>
          </p:nvSpPr>
          <p:spPr>
            <a:xfrm>
              <a:off x="1858962" y="9525"/>
              <a:ext cx="6351" cy="225425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10" name="Line 238"/>
            <p:cNvSpPr/>
            <p:nvPr/>
          </p:nvSpPr>
          <p:spPr>
            <a:xfrm>
              <a:off x="2309812" y="73025"/>
              <a:ext cx="6351" cy="225425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11" name="Line 239"/>
            <p:cNvSpPr/>
            <p:nvPr/>
          </p:nvSpPr>
          <p:spPr>
            <a:xfrm>
              <a:off x="23812" y="41275"/>
              <a:ext cx="227965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12" name="Line 240"/>
            <p:cNvSpPr/>
            <p:nvPr/>
          </p:nvSpPr>
          <p:spPr>
            <a:xfrm>
              <a:off x="55562" y="492125"/>
              <a:ext cx="227965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13" name="Line 241"/>
            <p:cNvSpPr/>
            <p:nvPr/>
          </p:nvSpPr>
          <p:spPr>
            <a:xfrm>
              <a:off x="4762" y="942975"/>
              <a:ext cx="227965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14" name="Line 242"/>
            <p:cNvSpPr/>
            <p:nvPr/>
          </p:nvSpPr>
          <p:spPr>
            <a:xfrm>
              <a:off x="30162" y="1400175"/>
              <a:ext cx="227965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15" name="Line 243"/>
            <p:cNvSpPr/>
            <p:nvPr/>
          </p:nvSpPr>
          <p:spPr>
            <a:xfrm>
              <a:off x="61912" y="1851025"/>
              <a:ext cx="227965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816" name="Line 244"/>
            <p:cNvSpPr/>
            <p:nvPr/>
          </p:nvSpPr>
          <p:spPr>
            <a:xfrm>
              <a:off x="55562" y="2295525"/>
              <a:ext cx="227965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grpSp>
      <p:sp>
        <p:nvSpPr>
          <p:cNvPr id="818" name="Text Box 245"/>
          <p:cNvSpPr txBox="1"/>
          <p:nvPr/>
        </p:nvSpPr>
        <p:spPr>
          <a:xfrm>
            <a:off x="1104582" y="3900487"/>
            <a:ext cx="594361" cy="226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19" name="Rectangle 246"/>
          <p:cNvSpPr txBox="1"/>
          <p:nvPr/>
        </p:nvSpPr>
        <p:spPr>
          <a:xfrm>
            <a:off x="1744345" y="39100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20" name="Rectangle 247"/>
          <p:cNvSpPr txBox="1"/>
          <p:nvPr/>
        </p:nvSpPr>
        <p:spPr>
          <a:xfrm>
            <a:off x="2411095" y="39163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21" name="Rectangle 249"/>
          <p:cNvSpPr txBox="1"/>
          <p:nvPr/>
        </p:nvSpPr>
        <p:spPr>
          <a:xfrm>
            <a:off x="2761933" y="39100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22" name="Rectangle 250"/>
          <p:cNvSpPr txBox="1"/>
          <p:nvPr/>
        </p:nvSpPr>
        <p:spPr>
          <a:xfrm>
            <a:off x="2761933" y="42338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23" name="Rectangle 251"/>
          <p:cNvSpPr txBox="1"/>
          <p:nvPr/>
        </p:nvSpPr>
        <p:spPr>
          <a:xfrm>
            <a:off x="2076133" y="42338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24" name="Rectangle 252"/>
          <p:cNvSpPr txBox="1"/>
          <p:nvPr/>
        </p:nvSpPr>
        <p:spPr>
          <a:xfrm>
            <a:off x="1764983" y="42402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25" name="Rectangle 253"/>
          <p:cNvSpPr txBox="1"/>
          <p:nvPr/>
        </p:nvSpPr>
        <p:spPr>
          <a:xfrm>
            <a:off x="1428432" y="42465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826" name="Rectangle 254"/>
          <p:cNvSpPr txBox="1"/>
          <p:nvPr/>
        </p:nvSpPr>
        <p:spPr>
          <a:xfrm>
            <a:off x="1430019" y="39036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827" name="Rectangle 255"/>
          <p:cNvSpPr txBox="1"/>
          <p:nvPr/>
        </p:nvSpPr>
        <p:spPr>
          <a:xfrm>
            <a:off x="2084070" y="39227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828" name="Rectangle 256"/>
          <p:cNvSpPr txBox="1"/>
          <p:nvPr/>
        </p:nvSpPr>
        <p:spPr>
          <a:xfrm>
            <a:off x="2426970" y="42465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829" name="Rectangle 257"/>
          <p:cNvSpPr txBox="1"/>
          <p:nvPr/>
        </p:nvSpPr>
        <p:spPr>
          <a:xfrm>
            <a:off x="1106169" y="42465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830" name="Rectangle 258"/>
          <p:cNvSpPr txBox="1"/>
          <p:nvPr/>
        </p:nvSpPr>
        <p:spPr>
          <a:xfrm>
            <a:off x="2423795" y="52562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831" name="Rectangle 259"/>
          <p:cNvSpPr txBox="1"/>
          <p:nvPr/>
        </p:nvSpPr>
        <p:spPr>
          <a:xfrm>
            <a:off x="2106295" y="48942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832" name="Rectangle 260"/>
          <p:cNvSpPr txBox="1"/>
          <p:nvPr/>
        </p:nvSpPr>
        <p:spPr>
          <a:xfrm>
            <a:off x="2417445" y="49069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833" name="Rectangle 261"/>
          <p:cNvSpPr txBox="1"/>
          <p:nvPr/>
        </p:nvSpPr>
        <p:spPr>
          <a:xfrm>
            <a:off x="2099945" y="52625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834" name="Rectangle 262"/>
          <p:cNvSpPr txBox="1"/>
          <p:nvPr/>
        </p:nvSpPr>
        <p:spPr>
          <a:xfrm>
            <a:off x="2087245" y="55927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835" name="Rectangle 263"/>
          <p:cNvSpPr txBox="1"/>
          <p:nvPr/>
        </p:nvSpPr>
        <p:spPr>
          <a:xfrm>
            <a:off x="2753995" y="55800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836" name="Rectangle 264"/>
          <p:cNvSpPr txBox="1"/>
          <p:nvPr/>
        </p:nvSpPr>
        <p:spPr>
          <a:xfrm>
            <a:off x="2406333" y="55927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837" name="Rectangle 265"/>
          <p:cNvSpPr txBox="1"/>
          <p:nvPr/>
        </p:nvSpPr>
        <p:spPr>
          <a:xfrm>
            <a:off x="1760220" y="55800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838" name="Rectangle 266"/>
          <p:cNvSpPr txBox="1"/>
          <p:nvPr/>
        </p:nvSpPr>
        <p:spPr>
          <a:xfrm>
            <a:off x="1061719" y="45767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39" name="Rectangle 268"/>
          <p:cNvSpPr txBox="1"/>
          <p:nvPr/>
        </p:nvSpPr>
        <p:spPr>
          <a:xfrm>
            <a:off x="1391919" y="45831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0" name="Rectangle 269"/>
          <p:cNvSpPr txBox="1"/>
          <p:nvPr/>
        </p:nvSpPr>
        <p:spPr>
          <a:xfrm>
            <a:off x="1722120" y="457676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1" name="Rectangle 270"/>
          <p:cNvSpPr txBox="1"/>
          <p:nvPr/>
        </p:nvSpPr>
        <p:spPr>
          <a:xfrm>
            <a:off x="1055369" y="48879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2" name="Rectangle 271"/>
          <p:cNvSpPr txBox="1"/>
          <p:nvPr/>
        </p:nvSpPr>
        <p:spPr>
          <a:xfrm>
            <a:off x="1385569" y="48942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3" name="Rectangle 272"/>
          <p:cNvSpPr txBox="1"/>
          <p:nvPr/>
        </p:nvSpPr>
        <p:spPr>
          <a:xfrm>
            <a:off x="1715770" y="48879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4" name="Rectangle 273"/>
          <p:cNvSpPr txBox="1"/>
          <p:nvPr/>
        </p:nvSpPr>
        <p:spPr>
          <a:xfrm>
            <a:off x="1061719" y="52435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5" name="Rectangle 274"/>
          <p:cNvSpPr txBox="1"/>
          <p:nvPr/>
        </p:nvSpPr>
        <p:spPr>
          <a:xfrm>
            <a:off x="1391919" y="52498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6" name="Rectangle 275"/>
          <p:cNvSpPr txBox="1"/>
          <p:nvPr/>
        </p:nvSpPr>
        <p:spPr>
          <a:xfrm>
            <a:off x="1728470" y="52435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7" name="Rectangle 276"/>
          <p:cNvSpPr txBox="1"/>
          <p:nvPr/>
        </p:nvSpPr>
        <p:spPr>
          <a:xfrm>
            <a:off x="2039620" y="45831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8" name="Rectangle 277"/>
          <p:cNvSpPr txBox="1"/>
          <p:nvPr/>
        </p:nvSpPr>
        <p:spPr>
          <a:xfrm>
            <a:off x="2369820" y="458946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49" name="Rectangle 278"/>
          <p:cNvSpPr txBox="1"/>
          <p:nvPr/>
        </p:nvSpPr>
        <p:spPr>
          <a:xfrm>
            <a:off x="2700020" y="45831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50" name="Rectangle 279"/>
          <p:cNvSpPr txBox="1"/>
          <p:nvPr/>
        </p:nvSpPr>
        <p:spPr>
          <a:xfrm>
            <a:off x="2712720" y="49133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51" name="Rectangle 280"/>
          <p:cNvSpPr txBox="1"/>
          <p:nvPr/>
        </p:nvSpPr>
        <p:spPr>
          <a:xfrm>
            <a:off x="2706370" y="522446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52" name="Rectangle 281"/>
          <p:cNvSpPr txBox="1"/>
          <p:nvPr/>
        </p:nvSpPr>
        <p:spPr>
          <a:xfrm>
            <a:off x="1055369" y="55800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53" name="Rectangle 282"/>
          <p:cNvSpPr txBox="1"/>
          <p:nvPr/>
        </p:nvSpPr>
        <p:spPr>
          <a:xfrm>
            <a:off x="1385569" y="55864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854" name="Rectangle 284"/>
          <p:cNvSpPr txBox="1"/>
          <p:nvPr/>
        </p:nvSpPr>
        <p:spPr>
          <a:xfrm>
            <a:off x="5032057" y="39735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855" name="Rectangle 285"/>
          <p:cNvSpPr txBox="1"/>
          <p:nvPr/>
        </p:nvSpPr>
        <p:spPr>
          <a:xfrm>
            <a:off x="4946332" y="44243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85</a:t>
            </a:r>
          </a:p>
        </p:txBody>
      </p:sp>
      <p:sp>
        <p:nvSpPr>
          <p:cNvPr id="856" name="Rectangle 286"/>
          <p:cNvSpPr txBox="1"/>
          <p:nvPr/>
        </p:nvSpPr>
        <p:spPr>
          <a:xfrm>
            <a:off x="5020945" y="48879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57" name="Rectangle 287"/>
          <p:cNvSpPr txBox="1"/>
          <p:nvPr/>
        </p:nvSpPr>
        <p:spPr>
          <a:xfrm>
            <a:off x="5376545" y="45704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58" name="Rectangle 288"/>
          <p:cNvSpPr txBox="1"/>
          <p:nvPr/>
        </p:nvSpPr>
        <p:spPr>
          <a:xfrm>
            <a:off x="5840095" y="45767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59" name="Rectangle 289"/>
          <p:cNvSpPr txBox="1"/>
          <p:nvPr/>
        </p:nvSpPr>
        <p:spPr>
          <a:xfrm>
            <a:off x="6284595" y="45831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0" name="Rectangle 290"/>
          <p:cNvSpPr txBox="1"/>
          <p:nvPr/>
        </p:nvSpPr>
        <p:spPr>
          <a:xfrm>
            <a:off x="6748144" y="45831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1" name="Rectangle 291"/>
          <p:cNvSpPr txBox="1"/>
          <p:nvPr/>
        </p:nvSpPr>
        <p:spPr>
          <a:xfrm>
            <a:off x="7173594" y="45831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2" name="Rectangle 292"/>
          <p:cNvSpPr txBox="1"/>
          <p:nvPr/>
        </p:nvSpPr>
        <p:spPr>
          <a:xfrm>
            <a:off x="5382895" y="50149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3" name="Rectangle 293"/>
          <p:cNvSpPr txBox="1"/>
          <p:nvPr/>
        </p:nvSpPr>
        <p:spPr>
          <a:xfrm>
            <a:off x="5846445" y="50212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4" name="Rectangle 294"/>
          <p:cNvSpPr txBox="1"/>
          <p:nvPr/>
        </p:nvSpPr>
        <p:spPr>
          <a:xfrm>
            <a:off x="6257607" y="50276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40</a:t>
            </a:r>
          </a:p>
        </p:txBody>
      </p:sp>
      <p:sp>
        <p:nvSpPr>
          <p:cNvPr id="865" name="Rectangle 295"/>
          <p:cNvSpPr txBox="1"/>
          <p:nvPr/>
        </p:nvSpPr>
        <p:spPr>
          <a:xfrm>
            <a:off x="6754494" y="50276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6" name="Rectangle 296"/>
          <p:cNvSpPr txBox="1"/>
          <p:nvPr/>
        </p:nvSpPr>
        <p:spPr>
          <a:xfrm>
            <a:off x="7140257" y="50276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40</a:t>
            </a:r>
          </a:p>
        </p:txBody>
      </p:sp>
      <p:sp>
        <p:nvSpPr>
          <p:cNvPr id="867" name="Rectangle 297"/>
          <p:cNvSpPr txBox="1"/>
          <p:nvPr/>
        </p:nvSpPr>
        <p:spPr>
          <a:xfrm>
            <a:off x="5376545" y="54467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8" name="Rectangle 298"/>
          <p:cNvSpPr txBox="1"/>
          <p:nvPr/>
        </p:nvSpPr>
        <p:spPr>
          <a:xfrm>
            <a:off x="5840095" y="54530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69" name="Rectangle 299"/>
          <p:cNvSpPr txBox="1"/>
          <p:nvPr/>
        </p:nvSpPr>
        <p:spPr>
          <a:xfrm>
            <a:off x="6251257" y="54594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40</a:t>
            </a:r>
          </a:p>
        </p:txBody>
      </p:sp>
      <p:sp>
        <p:nvSpPr>
          <p:cNvPr id="870" name="Rectangle 300"/>
          <p:cNvSpPr txBox="1"/>
          <p:nvPr/>
        </p:nvSpPr>
        <p:spPr>
          <a:xfrm>
            <a:off x="6713219" y="54594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871" name="Rectangle 301"/>
          <p:cNvSpPr txBox="1"/>
          <p:nvPr/>
        </p:nvSpPr>
        <p:spPr>
          <a:xfrm>
            <a:off x="7133907" y="54594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872" name="Rectangle 302"/>
          <p:cNvSpPr txBox="1"/>
          <p:nvPr/>
        </p:nvSpPr>
        <p:spPr>
          <a:xfrm>
            <a:off x="5027295" y="53514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73" name="Rectangle 303"/>
          <p:cNvSpPr txBox="1"/>
          <p:nvPr/>
        </p:nvSpPr>
        <p:spPr>
          <a:xfrm>
            <a:off x="5014595" y="57959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74" name="Rectangle 304"/>
          <p:cNvSpPr txBox="1"/>
          <p:nvPr/>
        </p:nvSpPr>
        <p:spPr>
          <a:xfrm>
            <a:off x="5541645" y="49133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75" name="Rectangle 305"/>
          <p:cNvSpPr txBox="1"/>
          <p:nvPr/>
        </p:nvSpPr>
        <p:spPr>
          <a:xfrm>
            <a:off x="5547995" y="53768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76" name="Rectangle 306"/>
          <p:cNvSpPr txBox="1"/>
          <p:nvPr/>
        </p:nvSpPr>
        <p:spPr>
          <a:xfrm>
            <a:off x="5535295" y="58213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77" name="Rectangle 307"/>
          <p:cNvSpPr txBox="1"/>
          <p:nvPr/>
        </p:nvSpPr>
        <p:spPr>
          <a:xfrm>
            <a:off x="5973445" y="49006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78" name="Rectangle 308"/>
          <p:cNvSpPr txBox="1"/>
          <p:nvPr/>
        </p:nvSpPr>
        <p:spPr>
          <a:xfrm>
            <a:off x="5979795" y="53641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79" name="Rectangle 309"/>
          <p:cNvSpPr txBox="1"/>
          <p:nvPr/>
        </p:nvSpPr>
        <p:spPr>
          <a:xfrm>
            <a:off x="5921057" y="58150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880" name="Rectangle 310"/>
          <p:cNvSpPr txBox="1"/>
          <p:nvPr/>
        </p:nvSpPr>
        <p:spPr>
          <a:xfrm>
            <a:off x="5376545" y="59483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81" name="Rectangle 311"/>
          <p:cNvSpPr txBox="1"/>
          <p:nvPr/>
        </p:nvSpPr>
        <p:spPr>
          <a:xfrm>
            <a:off x="5781357" y="59356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882" name="Rectangle 312"/>
          <p:cNvSpPr txBox="1"/>
          <p:nvPr/>
        </p:nvSpPr>
        <p:spPr>
          <a:xfrm>
            <a:off x="6256020" y="59420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883" name="Rectangle 313"/>
          <p:cNvSpPr txBox="1"/>
          <p:nvPr/>
        </p:nvSpPr>
        <p:spPr>
          <a:xfrm>
            <a:off x="6681469" y="59293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884" name="Rectangle 314"/>
          <p:cNvSpPr txBox="1"/>
          <p:nvPr/>
        </p:nvSpPr>
        <p:spPr>
          <a:xfrm>
            <a:off x="7145019" y="59293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885" name="Rectangle 315"/>
          <p:cNvSpPr txBox="1"/>
          <p:nvPr/>
        </p:nvSpPr>
        <p:spPr>
          <a:xfrm>
            <a:off x="5376545" y="41132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886" name="Rectangle 316"/>
          <p:cNvSpPr txBox="1"/>
          <p:nvPr/>
        </p:nvSpPr>
        <p:spPr>
          <a:xfrm>
            <a:off x="5840095" y="41195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87" name="Rectangle 317"/>
          <p:cNvSpPr txBox="1"/>
          <p:nvPr/>
        </p:nvSpPr>
        <p:spPr>
          <a:xfrm>
            <a:off x="6284595" y="41259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88" name="Rectangle 318"/>
          <p:cNvSpPr txBox="1"/>
          <p:nvPr/>
        </p:nvSpPr>
        <p:spPr>
          <a:xfrm>
            <a:off x="6748144" y="41259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889" name="Rectangle 319"/>
          <p:cNvSpPr txBox="1"/>
          <p:nvPr/>
        </p:nvSpPr>
        <p:spPr>
          <a:xfrm>
            <a:off x="7173594" y="41259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890" name="Rectangle 320"/>
          <p:cNvSpPr txBox="1"/>
          <p:nvPr/>
        </p:nvSpPr>
        <p:spPr>
          <a:xfrm>
            <a:off x="5370195" y="36750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891" name="Rectangle 321"/>
          <p:cNvSpPr txBox="1"/>
          <p:nvPr/>
        </p:nvSpPr>
        <p:spPr>
          <a:xfrm>
            <a:off x="5833745" y="36814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892" name="Rectangle 322"/>
          <p:cNvSpPr txBox="1"/>
          <p:nvPr/>
        </p:nvSpPr>
        <p:spPr>
          <a:xfrm>
            <a:off x="6278245" y="36877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893" name="Rectangle 323"/>
          <p:cNvSpPr txBox="1"/>
          <p:nvPr/>
        </p:nvSpPr>
        <p:spPr>
          <a:xfrm>
            <a:off x="6741794" y="36877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94" name="Rectangle 324"/>
          <p:cNvSpPr txBox="1"/>
          <p:nvPr/>
        </p:nvSpPr>
        <p:spPr>
          <a:xfrm>
            <a:off x="7167244" y="36877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95" name="Rectangle 330"/>
          <p:cNvSpPr txBox="1"/>
          <p:nvPr/>
        </p:nvSpPr>
        <p:spPr>
          <a:xfrm>
            <a:off x="7522844" y="48815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96" name="Rectangle 331"/>
          <p:cNvSpPr txBox="1"/>
          <p:nvPr/>
        </p:nvSpPr>
        <p:spPr>
          <a:xfrm>
            <a:off x="7529194" y="53451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897" name="Rectangle 332"/>
          <p:cNvSpPr txBox="1"/>
          <p:nvPr/>
        </p:nvSpPr>
        <p:spPr>
          <a:xfrm>
            <a:off x="7483157" y="57896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40</a:t>
            </a:r>
          </a:p>
        </p:txBody>
      </p:sp>
      <p:sp>
        <p:nvSpPr>
          <p:cNvPr id="898" name="Rectangle 333"/>
          <p:cNvSpPr txBox="1"/>
          <p:nvPr/>
        </p:nvSpPr>
        <p:spPr>
          <a:xfrm>
            <a:off x="7503794" y="44561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90</a:t>
            </a:r>
          </a:p>
        </p:txBody>
      </p:sp>
      <p:sp>
        <p:nvSpPr>
          <p:cNvPr id="899" name="Rectangle 334"/>
          <p:cNvSpPr txBox="1"/>
          <p:nvPr/>
        </p:nvSpPr>
        <p:spPr>
          <a:xfrm>
            <a:off x="7521257" y="39925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00" name="Rectangle 335"/>
          <p:cNvSpPr txBox="1"/>
          <p:nvPr/>
        </p:nvSpPr>
        <p:spPr>
          <a:xfrm>
            <a:off x="6105207" y="39925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01" name="Rectangle 336"/>
          <p:cNvSpPr txBox="1"/>
          <p:nvPr/>
        </p:nvSpPr>
        <p:spPr>
          <a:xfrm>
            <a:off x="5667057" y="39798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02" name="Rectangle 337"/>
          <p:cNvSpPr txBox="1"/>
          <p:nvPr/>
        </p:nvSpPr>
        <p:spPr>
          <a:xfrm>
            <a:off x="6562407" y="39798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03" name="Rectangle 338"/>
          <p:cNvSpPr txBox="1"/>
          <p:nvPr/>
        </p:nvSpPr>
        <p:spPr>
          <a:xfrm>
            <a:off x="7025957" y="39798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04" name="Rectangle 339"/>
          <p:cNvSpPr txBox="1"/>
          <p:nvPr/>
        </p:nvSpPr>
        <p:spPr>
          <a:xfrm>
            <a:off x="5447982" y="44307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90</a:t>
            </a:r>
          </a:p>
        </p:txBody>
      </p:sp>
      <p:sp>
        <p:nvSpPr>
          <p:cNvPr id="905" name="Rectangle 340"/>
          <p:cNvSpPr txBox="1"/>
          <p:nvPr/>
        </p:nvSpPr>
        <p:spPr>
          <a:xfrm>
            <a:off x="5930582" y="44243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90</a:t>
            </a:r>
          </a:p>
        </p:txBody>
      </p:sp>
      <p:sp>
        <p:nvSpPr>
          <p:cNvPr id="906" name="Rectangle 341"/>
          <p:cNvSpPr txBox="1"/>
          <p:nvPr/>
        </p:nvSpPr>
        <p:spPr>
          <a:xfrm>
            <a:off x="6375082" y="44370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90</a:t>
            </a:r>
          </a:p>
        </p:txBody>
      </p:sp>
      <p:sp>
        <p:nvSpPr>
          <p:cNvPr id="907" name="Rectangle 342"/>
          <p:cNvSpPr txBox="1"/>
          <p:nvPr/>
        </p:nvSpPr>
        <p:spPr>
          <a:xfrm>
            <a:off x="6819582" y="44370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85</a:t>
            </a:r>
          </a:p>
        </p:txBody>
      </p:sp>
      <p:sp>
        <p:nvSpPr>
          <p:cNvPr id="908" name="Rectangle 343"/>
          <p:cNvSpPr txBox="1"/>
          <p:nvPr/>
        </p:nvSpPr>
        <p:spPr>
          <a:xfrm>
            <a:off x="6378257" y="48625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40</a:t>
            </a:r>
          </a:p>
        </p:txBody>
      </p:sp>
      <p:sp>
        <p:nvSpPr>
          <p:cNvPr id="909" name="Rectangle 344"/>
          <p:cNvSpPr txBox="1"/>
          <p:nvPr/>
        </p:nvSpPr>
        <p:spPr>
          <a:xfrm>
            <a:off x="6816407" y="48688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40</a:t>
            </a:r>
          </a:p>
        </p:txBody>
      </p:sp>
      <p:sp>
        <p:nvSpPr>
          <p:cNvPr id="910" name="Rectangle 345"/>
          <p:cNvSpPr txBox="1"/>
          <p:nvPr/>
        </p:nvSpPr>
        <p:spPr>
          <a:xfrm>
            <a:off x="6462395" y="57832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11" name="Rectangle 346"/>
          <p:cNvSpPr txBox="1"/>
          <p:nvPr/>
        </p:nvSpPr>
        <p:spPr>
          <a:xfrm>
            <a:off x="6887844" y="57959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12" name="Rectangle 347"/>
          <p:cNvSpPr txBox="1"/>
          <p:nvPr/>
        </p:nvSpPr>
        <p:spPr>
          <a:xfrm>
            <a:off x="6833869" y="53387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913" name="Rectangle 348"/>
          <p:cNvSpPr txBox="1"/>
          <p:nvPr/>
        </p:nvSpPr>
        <p:spPr>
          <a:xfrm>
            <a:off x="6424295" y="53387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14"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Rectangle 2"/>
          <p:cNvSpPr txBox="1"/>
          <p:nvPr>
            <p:ph type="title"/>
          </p:nvPr>
        </p:nvSpPr>
        <p:spPr>
          <a:prstGeom prst="rect">
            <a:avLst/>
          </a:prstGeom>
        </p:spPr>
        <p:txBody>
          <a:bodyPr/>
          <a:lstStyle>
            <a:lvl1pPr>
              <a:defRPr sz="2400"/>
            </a:lvl1pPr>
          </a:lstStyle>
          <a:p>
            <a:pPr/>
            <a:r>
              <a:t>Recap: Segmentation as a graph problem</a:t>
            </a:r>
          </a:p>
        </p:txBody>
      </p:sp>
      <p:sp>
        <p:nvSpPr>
          <p:cNvPr id="917" name="Rectangle 3"/>
          <p:cNvSpPr txBox="1"/>
          <p:nvPr>
            <p:ph type="body" idx="1"/>
          </p:nvPr>
        </p:nvSpPr>
        <p:spPr>
          <a:xfrm>
            <a:off x="457200" y="1600200"/>
            <a:ext cx="8229600" cy="4525963"/>
          </a:xfrm>
          <a:prstGeom prst="rect">
            <a:avLst/>
          </a:prstGeom>
        </p:spPr>
        <p:txBody>
          <a:bodyPr/>
          <a:lstStyle/>
          <a:p>
            <a:pPr/>
            <a:r>
              <a:t>Goal: Find a small number of homogeneous regions </a:t>
            </a:r>
          </a:p>
          <a:p>
            <a:pPr lvl="1" marL="576262" indent="-285750">
              <a:spcBef>
                <a:spcPts val="500"/>
              </a:spcBef>
              <a:defRPr sz="2400">
                <a:solidFill>
                  <a:srgbClr val="0000FF"/>
                </a:solidFill>
              </a:defRPr>
            </a:pPr>
            <a:r>
              <a:t>Or: Find a set of connected components in the graph, such that the sum of edge weights in each component is low</a:t>
            </a:r>
          </a:p>
          <a:p>
            <a:pPr lvl="1" marL="576262" indent="-285750">
              <a:spcBef>
                <a:spcPts val="500"/>
              </a:spcBef>
              <a:defRPr sz="2400">
                <a:solidFill>
                  <a:srgbClr val="0000FF"/>
                </a:solidFill>
              </a:defRPr>
            </a:pPr>
            <a:r>
              <a:t>We can do this by finding a minimum spanning tree, and then removing a few high-weight edges</a:t>
            </a:r>
          </a:p>
        </p:txBody>
      </p:sp>
      <p:sp>
        <p:nvSpPr>
          <p:cNvPr id="918" name="Oval 4"/>
          <p:cNvSpPr/>
          <p:nvPr/>
        </p:nvSpPr>
        <p:spPr>
          <a:xfrm>
            <a:off x="5176837" y="385127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19" name="Oval 5"/>
          <p:cNvSpPr/>
          <p:nvPr/>
        </p:nvSpPr>
        <p:spPr>
          <a:xfrm>
            <a:off x="5629275" y="385127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0" name="Oval 6"/>
          <p:cNvSpPr/>
          <p:nvPr/>
        </p:nvSpPr>
        <p:spPr>
          <a:xfrm>
            <a:off x="6083300" y="385127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1" name="Oval 7"/>
          <p:cNvSpPr/>
          <p:nvPr/>
        </p:nvSpPr>
        <p:spPr>
          <a:xfrm>
            <a:off x="6537325" y="385127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2" name="Oval 8"/>
          <p:cNvSpPr/>
          <p:nvPr/>
        </p:nvSpPr>
        <p:spPr>
          <a:xfrm>
            <a:off x="6989763" y="385127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3" name="Oval 9"/>
          <p:cNvSpPr/>
          <p:nvPr/>
        </p:nvSpPr>
        <p:spPr>
          <a:xfrm>
            <a:off x="7443788" y="385127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4" name="Oval 10"/>
          <p:cNvSpPr/>
          <p:nvPr/>
        </p:nvSpPr>
        <p:spPr>
          <a:xfrm>
            <a:off x="5176837" y="4298950"/>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5" name="Oval 11"/>
          <p:cNvSpPr/>
          <p:nvPr/>
        </p:nvSpPr>
        <p:spPr>
          <a:xfrm>
            <a:off x="5629275" y="4298950"/>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6" name="Oval 12"/>
          <p:cNvSpPr/>
          <p:nvPr/>
        </p:nvSpPr>
        <p:spPr>
          <a:xfrm>
            <a:off x="6083300" y="4298950"/>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7" name="Oval 13"/>
          <p:cNvSpPr/>
          <p:nvPr/>
        </p:nvSpPr>
        <p:spPr>
          <a:xfrm>
            <a:off x="6537325" y="4298950"/>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8" name="Oval 14"/>
          <p:cNvSpPr/>
          <p:nvPr/>
        </p:nvSpPr>
        <p:spPr>
          <a:xfrm>
            <a:off x="6989763" y="4298950"/>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29" name="Oval 15"/>
          <p:cNvSpPr/>
          <p:nvPr/>
        </p:nvSpPr>
        <p:spPr>
          <a:xfrm>
            <a:off x="7443788" y="4298950"/>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0" name="Oval 16"/>
          <p:cNvSpPr/>
          <p:nvPr/>
        </p:nvSpPr>
        <p:spPr>
          <a:xfrm>
            <a:off x="5176837" y="4748212"/>
            <a:ext cx="88901" cy="88901"/>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1" name="Oval 17"/>
          <p:cNvSpPr/>
          <p:nvPr/>
        </p:nvSpPr>
        <p:spPr>
          <a:xfrm>
            <a:off x="5629275" y="4748212"/>
            <a:ext cx="88900" cy="88901"/>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2" name="Oval 18"/>
          <p:cNvSpPr/>
          <p:nvPr/>
        </p:nvSpPr>
        <p:spPr>
          <a:xfrm>
            <a:off x="6083300" y="4748212"/>
            <a:ext cx="88900" cy="88901"/>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3" name="Oval 19"/>
          <p:cNvSpPr/>
          <p:nvPr/>
        </p:nvSpPr>
        <p:spPr>
          <a:xfrm>
            <a:off x="6537325" y="4748212"/>
            <a:ext cx="88900" cy="88901"/>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4" name="Oval 20"/>
          <p:cNvSpPr/>
          <p:nvPr/>
        </p:nvSpPr>
        <p:spPr>
          <a:xfrm>
            <a:off x="6989763" y="4748212"/>
            <a:ext cx="88901" cy="88901"/>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5" name="Oval 21"/>
          <p:cNvSpPr/>
          <p:nvPr/>
        </p:nvSpPr>
        <p:spPr>
          <a:xfrm>
            <a:off x="7443788" y="4748212"/>
            <a:ext cx="88901" cy="88901"/>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6" name="Oval 22"/>
          <p:cNvSpPr/>
          <p:nvPr/>
        </p:nvSpPr>
        <p:spPr>
          <a:xfrm>
            <a:off x="5176837" y="519747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7" name="Oval 23"/>
          <p:cNvSpPr/>
          <p:nvPr/>
        </p:nvSpPr>
        <p:spPr>
          <a:xfrm>
            <a:off x="5629275" y="519747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8" name="Oval 24"/>
          <p:cNvSpPr/>
          <p:nvPr/>
        </p:nvSpPr>
        <p:spPr>
          <a:xfrm>
            <a:off x="6083300" y="519747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39" name="Oval 25"/>
          <p:cNvSpPr/>
          <p:nvPr/>
        </p:nvSpPr>
        <p:spPr>
          <a:xfrm>
            <a:off x="6537325" y="519747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0" name="Oval 26"/>
          <p:cNvSpPr/>
          <p:nvPr/>
        </p:nvSpPr>
        <p:spPr>
          <a:xfrm>
            <a:off x="6989763" y="519747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1" name="Oval 27"/>
          <p:cNvSpPr/>
          <p:nvPr/>
        </p:nvSpPr>
        <p:spPr>
          <a:xfrm>
            <a:off x="7443788" y="519747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2" name="Oval 28"/>
          <p:cNvSpPr/>
          <p:nvPr/>
        </p:nvSpPr>
        <p:spPr>
          <a:xfrm>
            <a:off x="5183187" y="564832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3" name="Oval 29"/>
          <p:cNvSpPr/>
          <p:nvPr/>
        </p:nvSpPr>
        <p:spPr>
          <a:xfrm>
            <a:off x="5635625" y="564832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4" name="Oval 30"/>
          <p:cNvSpPr/>
          <p:nvPr/>
        </p:nvSpPr>
        <p:spPr>
          <a:xfrm>
            <a:off x="6089650" y="564832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5" name="Oval 31"/>
          <p:cNvSpPr/>
          <p:nvPr/>
        </p:nvSpPr>
        <p:spPr>
          <a:xfrm>
            <a:off x="6543675" y="5648325"/>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6" name="Oval 32"/>
          <p:cNvSpPr/>
          <p:nvPr/>
        </p:nvSpPr>
        <p:spPr>
          <a:xfrm>
            <a:off x="6996113" y="564832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7" name="Oval 33"/>
          <p:cNvSpPr/>
          <p:nvPr/>
        </p:nvSpPr>
        <p:spPr>
          <a:xfrm>
            <a:off x="7450138" y="5648325"/>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8" name="Oval 34"/>
          <p:cNvSpPr/>
          <p:nvPr/>
        </p:nvSpPr>
        <p:spPr>
          <a:xfrm>
            <a:off x="5183187" y="6096000"/>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49" name="Oval 35"/>
          <p:cNvSpPr/>
          <p:nvPr/>
        </p:nvSpPr>
        <p:spPr>
          <a:xfrm>
            <a:off x="5635625" y="6096000"/>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50" name="Oval 36"/>
          <p:cNvSpPr/>
          <p:nvPr/>
        </p:nvSpPr>
        <p:spPr>
          <a:xfrm>
            <a:off x="6089650" y="6096000"/>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51" name="Oval 37"/>
          <p:cNvSpPr/>
          <p:nvPr/>
        </p:nvSpPr>
        <p:spPr>
          <a:xfrm>
            <a:off x="6543675" y="6096000"/>
            <a:ext cx="88900"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52" name="Oval 38"/>
          <p:cNvSpPr/>
          <p:nvPr/>
        </p:nvSpPr>
        <p:spPr>
          <a:xfrm>
            <a:off x="6996113" y="6096000"/>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53" name="Oval 39"/>
          <p:cNvSpPr/>
          <p:nvPr/>
        </p:nvSpPr>
        <p:spPr>
          <a:xfrm>
            <a:off x="7450138" y="6096000"/>
            <a:ext cx="88901" cy="88900"/>
          </a:xfrm>
          <a:prstGeom prst="ellipse">
            <a:avLst/>
          </a:prstGeom>
          <a:solidFill>
            <a:srgbClr val="000000"/>
          </a:solidFill>
          <a:ln>
            <a:solidFill>
              <a:srgbClr val="000000"/>
            </a:solidFill>
          </a:ln>
        </p:spPr>
        <p:txBody>
          <a:bodyPr lIns="45719" rIns="45719" anchor="ctr"/>
          <a:lstStyle/>
          <a:p>
            <a:pPr defTabSz="914400">
              <a:defRPr>
                <a:latin typeface="Arial"/>
                <a:ea typeface="Arial"/>
                <a:cs typeface="Arial"/>
                <a:sym typeface="Arial"/>
              </a:defRPr>
            </a:pPr>
          </a:p>
        </p:txBody>
      </p:sp>
      <p:sp>
        <p:nvSpPr>
          <p:cNvPr id="954" name="Line 40"/>
          <p:cNvSpPr/>
          <p:nvPr/>
        </p:nvSpPr>
        <p:spPr>
          <a:xfrm>
            <a:off x="5681662" y="5210174"/>
            <a:ext cx="1589" cy="949327"/>
          </a:xfrm>
          <a:prstGeom prst="line">
            <a:avLst/>
          </a:prstGeom>
          <a:ln w="12700">
            <a:solidFill>
              <a:srgbClr val="000000"/>
            </a:solidFill>
          </a:ln>
        </p:spPr>
        <p:txBody>
          <a:bodyPr lIns="45719" rIns="45719"/>
          <a:lstStyle/>
          <a:p>
            <a:pPr/>
          </a:p>
        </p:txBody>
      </p:sp>
      <p:sp>
        <p:nvSpPr>
          <p:cNvPr id="955" name="Line 41"/>
          <p:cNvSpPr/>
          <p:nvPr/>
        </p:nvSpPr>
        <p:spPr>
          <a:xfrm>
            <a:off x="6130925" y="4783137"/>
            <a:ext cx="1588" cy="917576"/>
          </a:xfrm>
          <a:prstGeom prst="line">
            <a:avLst/>
          </a:prstGeom>
          <a:ln w="12700">
            <a:solidFill>
              <a:srgbClr val="000000"/>
            </a:solidFill>
          </a:ln>
        </p:spPr>
        <p:txBody>
          <a:bodyPr lIns="45719" rIns="45719"/>
          <a:lstStyle/>
          <a:p>
            <a:pPr/>
          </a:p>
        </p:txBody>
      </p:sp>
      <p:sp>
        <p:nvSpPr>
          <p:cNvPr id="956" name="Line 42"/>
          <p:cNvSpPr/>
          <p:nvPr/>
        </p:nvSpPr>
        <p:spPr>
          <a:xfrm>
            <a:off x="6589713" y="5230812"/>
            <a:ext cx="1588" cy="941388"/>
          </a:xfrm>
          <a:prstGeom prst="line">
            <a:avLst/>
          </a:prstGeom>
          <a:ln w="12700">
            <a:solidFill>
              <a:srgbClr val="000000"/>
            </a:solidFill>
          </a:ln>
        </p:spPr>
        <p:txBody>
          <a:bodyPr lIns="45719" rIns="45719"/>
          <a:lstStyle/>
          <a:p>
            <a:pPr/>
          </a:p>
        </p:txBody>
      </p:sp>
      <p:sp>
        <p:nvSpPr>
          <p:cNvPr id="957" name="Line 43"/>
          <p:cNvSpPr/>
          <p:nvPr/>
        </p:nvSpPr>
        <p:spPr>
          <a:xfrm flipH="1" flipV="1">
            <a:off x="7034213" y="4346574"/>
            <a:ext cx="4763" cy="444502"/>
          </a:xfrm>
          <a:prstGeom prst="line">
            <a:avLst/>
          </a:prstGeom>
          <a:ln w="12700">
            <a:solidFill>
              <a:srgbClr val="000000"/>
            </a:solidFill>
          </a:ln>
        </p:spPr>
        <p:txBody>
          <a:bodyPr lIns="45719" rIns="45719"/>
          <a:lstStyle/>
          <a:p>
            <a:pPr/>
          </a:p>
        </p:txBody>
      </p:sp>
      <p:sp>
        <p:nvSpPr>
          <p:cNvPr id="958" name="Line 44"/>
          <p:cNvSpPr/>
          <p:nvPr/>
        </p:nvSpPr>
        <p:spPr>
          <a:xfrm>
            <a:off x="7489825" y="4779962"/>
            <a:ext cx="3175" cy="1398588"/>
          </a:xfrm>
          <a:prstGeom prst="line">
            <a:avLst/>
          </a:prstGeom>
          <a:ln w="12700">
            <a:solidFill>
              <a:srgbClr val="000000"/>
            </a:solidFill>
          </a:ln>
        </p:spPr>
        <p:txBody>
          <a:bodyPr lIns="45719" rIns="45719"/>
          <a:lstStyle/>
          <a:p>
            <a:pPr/>
          </a:p>
        </p:txBody>
      </p:sp>
      <p:sp>
        <p:nvSpPr>
          <p:cNvPr id="959" name="Line 45"/>
          <p:cNvSpPr/>
          <p:nvPr/>
        </p:nvSpPr>
        <p:spPr>
          <a:xfrm flipH="1">
            <a:off x="6143625" y="3892550"/>
            <a:ext cx="1317625" cy="0"/>
          </a:xfrm>
          <a:prstGeom prst="line">
            <a:avLst/>
          </a:prstGeom>
          <a:ln w="12700">
            <a:solidFill>
              <a:srgbClr val="000000"/>
            </a:solidFill>
          </a:ln>
        </p:spPr>
        <p:txBody>
          <a:bodyPr lIns="45719" rIns="45719"/>
          <a:lstStyle/>
          <a:p>
            <a:pPr/>
          </a:p>
        </p:txBody>
      </p:sp>
      <p:sp>
        <p:nvSpPr>
          <p:cNvPr id="960" name="Line 46"/>
          <p:cNvSpPr/>
          <p:nvPr/>
        </p:nvSpPr>
        <p:spPr>
          <a:xfrm>
            <a:off x="5232400" y="4343400"/>
            <a:ext cx="1357313" cy="0"/>
          </a:xfrm>
          <a:prstGeom prst="line">
            <a:avLst/>
          </a:prstGeom>
          <a:ln w="12700">
            <a:solidFill>
              <a:srgbClr val="000000"/>
            </a:solidFill>
          </a:ln>
        </p:spPr>
        <p:txBody>
          <a:bodyPr lIns="45719" rIns="45719"/>
          <a:lstStyle/>
          <a:p>
            <a:pPr/>
          </a:p>
        </p:txBody>
      </p:sp>
      <p:sp>
        <p:nvSpPr>
          <p:cNvPr id="961" name="Line 47"/>
          <p:cNvSpPr/>
          <p:nvPr/>
        </p:nvSpPr>
        <p:spPr>
          <a:xfrm>
            <a:off x="5181600" y="4794250"/>
            <a:ext cx="2279650" cy="0"/>
          </a:xfrm>
          <a:prstGeom prst="line">
            <a:avLst/>
          </a:prstGeom>
          <a:ln w="12700">
            <a:solidFill>
              <a:srgbClr val="000000"/>
            </a:solidFill>
          </a:ln>
        </p:spPr>
        <p:txBody>
          <a:bodyPr lIns="45719" rIns="45719"/>
          <a:lstStyle/>
          <a:p>
            <a:pPr/>
          </a:p>
        </p:txBody>
      </p:sp>
      <p:sp>
        <p:nvSpPr>
          <p:cNvPr id="962" name="Line 48"/>
          <p:cNvSpPr/>
          <p:nvPr/>
        </p:nvSpPr>
        <p:spPr>
          <a:xfrm flipV="1">
            <a:off x="5207000" y="5246687"/>
            <a:ext cx="903289" cy="4763"/>
          </a:xfrm>
          <a:prstGeom prst="line">
            <a:avLst/>
          </a:prstGeom>
          <a:ln w="12700">
            <a:solidFill>
              <a:srgbClr val="000000"/>
            </a:solidFill>
          </a:ln>
        </p:spPr>
        <p:txBody>
          <a:bodyPr lIns="45719" rIns="45719"/>
          <a:lstStyle/>
          <a:p>
            <a:pPr/>
          </a:p>
        </p:txBody>
      </p:sp>
      <p:sp>
        <p:nvSpPr>
          <p:cNvPr id="963" name="Line 49"/>
          <p:cNvSpPr/>
          <p:nvPr/>
        </p:nvSpPr>
        <p:spPr>
          <a:xfrm>
            <a:off x="5238750" y="5702300"/>
            <a:ext cx="442913" cy="0"/>
          </a:xfrm>
          <a:prstGeom prst="line">
            <a:avLst/>
          </a:prstGeom>
          <a:ln w="12700">
            <a:solidFill>
              <a:srgbClr val="000000"/>
            </a:solidFill>
          </a:ln>
        </p:spPr>
        <p:txBody>
          <a:bodyPr lIns="45719" rIns="45719"/>
          <a:lstStyle/>
          <a:p>
            <a:pPr/>
          </a:p>
        </p:txBody>
      </p:sp>
      <p:sp>
        <p:nvSpPr>
          <p:cNvPr id="964" name="Line 50"/>
          <p:cNvSpPr/>
          <p:nvPr/>
        </p:nvSpPr>
        <p:spPr>
          <a:xfrm>
            <a:off x="6113462" y="6146800"/>
            <a:ext cx="484188" cy="0"/>
          </a:xfrm>
          <a:prstGeom prst="line">
            <a:avLst/>
          </a:prstGeom>
          <a:ln w="12700">
            <a:solidFill>
              <a:srgbClr val="000000"/>
            </a:solidFill>
          </a:ln>
        </p:spPr>
        <p:txBody>
          <a:bodyPr lIns="45719" rIns="45719"/>
          <a:lstStyle/>
          <a:p>
            <a:pPr/>
          </a:p>
        </p:txBody>
      </p:sp>
      <p:sp>
        <p:nvSpPr>
          <p:cNvPr id="965" name="Rectangle 51"/>
          <p:cNvSpPr txBox="1"/>
          <p:nvPr/>
        </p:nvSpPr>
        <p:spPr>
          <a:xfrm>
            <a:off x="5032057" y="39735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66" name="Rectangle 52"/>
          <p:cNvSpPr txBox="1"/>
          <p:nvPr/>
        </p:nvSpPr>
        <p:spPr>
          <a:xfrm>
            <a:off x="5376545" y="45704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67" name="Rectangle 53"/>
          <p:cNvSpPr txBox="1"/>
          <p:nvPr/>
        </p:nvSpPr>
        <p:spPr>
          <a:xfrm>
            <a:off x="5840095" y="45767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68" name="Rectangle 54"/>
          <p:cNvSpPr txBox="1"/>
          <p:nvPr/>
        </p:nvSpPr>
        <p:spPr>
          <a:xfrm>
            <a:off x="6284595" y="45831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69" name="Rectangle 55"/>
          <p:cNvSpPr txBox="1"/>
          <p:nvPr/>
        </p:nvSpPr>
        <p:spPr>
          <a:xfrm>
            <a:off x="6748144" y="45831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0" name="Rectangle 56"/>
          <p:cNvSpPr txBox="1"/>
          <p:nvPr/>
        </p:nvSpPr>
        <p:spPr>
          <a:xfrm>
            <a:off x="7173594" y="45831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1" name="Rectangle 57"/>
          <p:cNvSpPr txBox="1"/>
          <p:nvPr/>
        </p:nvSpPr>
        <p:spPr>
          <a:xfrm>
            <a:off x="5382895" y="50149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2" name="Rectangle 58"/>
          <p:cNvSpPr txBox="1"/>
          <p:nvPr/>
        </p:nvSpPr>
        <p:spPr>
          <a:xfrm>
            <a:off x="5846445" y="50212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3" name="Rectangle 59"/>
          <p:cNvSpPr txBox="1"/>
          <p:nvPr/>
        </p:nvSpPr>
        <p:spPr>
          <a:xfrm>
            <a:off x="6754494" y="50276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4" name="Rectangle 60"/>
          <p:cNvSpPr txBox="1"/>
          <p:nvPr/>
        </p:nvSpPr>
        <p:spPr>
          <a:xfrm>
            <a:off x="5376545" y="54467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5" name="Rectangle 61"/>
          <p:cNvSpPr txBox="1"/>
          <p:nvPr/>
        </p:nvSpPr>
        <p:spPr>
          <a:xfrm>
            <a:off x="6713219" y="54594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976" name="Rectangle 62"/>
          <p:cNvSpPr txBox="1"/>
          <p:nvPr/>
        </p:nvSpPr>
        <p:spPr>
          <a:xfrm>
            <a:off x="5547995" y="53768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7" name="Rectangle 63"/>
          <p:cNvSpPr txBox="1"/>
          <p:nvPr/>
        </p:nvSpPr>
        <p:spPr>
          <a:xfrm>
            <a:off x="5535295" y="58213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8" name="Rectangle 64"/>
          <p:cNvSpPr txBox="1"/>
          <p:nvPr/>
        </p:nvSpPr>
        <p:spPr>
          <a:xfrm>
            <a:off x="5973445" y="49006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79" name="Rectangle 65"/>
          <p:cNvSpPr txBox="1"/>
          <p:nvPr/>
        </p:nvSpPr>
        <p:spPr>
          <a:xfrm>
            <a:off x="5979795" y="53641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80" name="Rectangle 66"/>
          <p:cNvSpPr txBox="1"/>
          <p:nvPr/>
        </p:nvSpPr>
        <p:spPr>
          <a:xfrm>
            <a:off x="5376545" y="59483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81" name="Rectangle 67"/>
          <p:cNvSpPr txBox="1"/>
          <p:nvPr/>
        </p:nvSpPr>
        <p:spPr>
          <a:xfrm>
            <a:off x="6256020" y="59420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982" name="Rectangle 68"/>
          <p:cNvSpPr txBox="1"/>
          <p:nvPr/>
        </p:nvSpPr>
        <p:spPr>
          <a:xfrm>
            <a:off x="5376545" y="41132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83" name="Rectangle 69"/>
          <p:cNvSpPr txBox="1"/>
          <p:nvPr/>
        </p:nvSpPr>
        <p:spPr>
          <a:xfrm>
            <a:off x="5840095" y="41195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84" name="Rectangle 70"/>
          <p:cNvSpPr txBox="1"/>
          <p:nvPr/>
        </p:nvSpPr>
        <p:spPr>
          <a:xfrm>
            <a:off x="6284595" y="412591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85" name="Rectangle 71"/>
          <p:cNvSpPr txBox="1"/>
          <p:nvPr/>
        </p:nvSpPr>
        <p:spPr>
          <a:xfrm>
            <a:off x="6748144" y="41259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86" name="Rectangle 72"/>
          <p:cNvSpPr txBox="1"/>
          <p:nvPr/>
        </p:nvSpPr>
        <p:spPr>
          <a:xfrm>
            <a:off x="7173594" y="41259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87" name="Rectangle 73"/>
          <p:cNvSpPr txBox="1"/>
          <p:nvPr/>
        </p:nvSpPr>
        <p:spPr>
          <a:xfrm>
            <a:off x="6278245" y="36877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988" name="Rectangle 74"/>
          <p:cNvSpPr txBox="1"/>
          <p:nvPr/>
        </p:nvSpPr>
        <p:spPr>
          <a:xfrm>
            <a:off x="6741794" y="36877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89" name="Rectangle 75"/>
          <p:cNvSpPr txBox="1"/>
          <p:nvPr/>
        </p:nvSpPr>
        <p:spPr>
          <a:xfrm>
            <a:off x="7167244" y="36877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0" name="Rectangle 76"/>
          <p:cNvSpPr txBox="1"/>
          <p:nvPr/>
        </p:nvSpPr>
        <p:spPr>
          <a:xfrm>
            <a:off x="7522844" y="48815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1" name="Rectangle 77"/>
          <p:cNvSpPr txBox="1"/>
          <p:nvPr/>
        </p:nvSpPr>
        <p:spPr>
          <a:xfrm>
            <a:off x="7529194" y="534511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2" name="Rectangle 78"/>
          <p:cNvSpPr txBox="1"/>
          <p:nvPr/>
        </p:nvSpPr>
        <p:spPr>
          <a:xfrm>
            <a:off x="7486332" y="57896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40</a:t>
            </a:r>
          </a:p>
        </p:txBody>
      </p:sp>
      <p:sp>
        <p:nvSpPr>
          <p:cNvPr id="993" name="Rectangle 79"/>
          <p:cNvSpPr txBox="1"/>
          <p:nvPr/>
        </p:nvSpPr>
        <p:spPr>
          <a:xfrm>
            <a:off x="7521257" y="39925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4" name="Rectangle 80"/>
          <p:cNvSpPr txBox="1"/>
          <p:nvPr/>
        </p:nvSpPr>
        <p:spPr>
          <a:xfrm>
            <a:off x="6105207" y="39925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5" name="Rectangle 81"/>
          <p:cNvSpPr txBox="1"/>
          <p:nvPr/>
        </p:nvSpPr>
        <p:spPr>
          <a:xfrm>
            <a:off x="6819582" y="44370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85</a:t>
            </a:r>
          </a:p>
        </p:txBody>
      </p:sp>
      <p:sp>
        <p:nvSpPr>
          <p:cNvPr id="996" name="Rectangle 82"/>
          <p:cNvSpPr txBox="1"/>
          <p:nvPr/>
        </p:nvSpPr>
        <p:spPr>
          <a:xfrm>
            <a:off x="6422707" y="57832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7" name="Rectangle 83"/>
          <p:cNvSpPr txBox="1"/>
          <p:nvPr/>
        </p:nvSpPr>
        <p:spPr>
          <a:xfrm>
            <a:off x="6887844" y="5795962"/>
            <a:ext cx="17477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8" name="Rectangle 84"/>
          <p:cNvSpPr txBox="1"/>
          <p:nvPr/>
        </p:nvSpPr>
        <p:spPr>
          <a:xfrm>
            <a:off x="6424295" y="5338762"/>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0</a:t>
            </a:r>
          </a:p>
        </p:txBody>
      </p:sp>
      <p:sp>
        <p:nvSpPr>
          <p:cNvPr id="999" name="Line 85"/>
          <p:cNvSpPr/>
          <p:nvPr/>
        </p:nvSpPr>
        <p:spPr>
          <a:xfrm>
            <a:off x="5213349" y="3913187"/>
            <a:ext cx="1589" cy="417513"/>
          </a:xfrm>
          <a:prstGeom prst="line">
            <a:avLst/>
          </a:prstGeom>
          <a:ln w="12700">
            <a:solidFill>
              <a:srgbClr val="000000"/>
            </a:solidFill>
          </a:ln>
        </p:spPr>
        <p:txBody>
          <a:bodyPr lIns="45719" rIns="45719"/>
          <a:lstStyle/>
          <a:p>
            <a:pPr/>
          </a:p>
        </p:txBody>
      </p:sp>
      <p:sp>
        <p:nvSpPr>
          <p:cNvPr id="1000" name="Line 86"/>
          <p:cNvSpPr/>
          <p:nvPr/>
        </p:nvSpPr>
        <p:spPr>
          <a:xfrm>
            <a:off x="5670549" y="3921125"/>
            <a:ext cx="1589" cy="417514"/>
          </a:xfrm>
          <a:prstGeom prst="line">
            <a:avLst/>
          </a:prstGeom>
          <a:ln w="12700">
            <a:solidFill>
              <a:srgbClr val="000000"/>
            </a:solidFill>
          </a:ln>
        </p:spPr>
        <p:txBody>
          <a:bodyPr lIns="45719" rIns="45719"/>
          <a:lstStyle/>
          <a:p>
            <a:pPr/>
          </a:p>
        </p:txBody>
      </p:sp>
      <p:sp>
        <p:nvSpPr>
          <p:cNvPr id="1001" name="Line 87"/>
          <p:cNvSpPr/>
          <p:nvPr/>
        </p:nvSpPr>
        <p:spPr>
          <a:xfrm>
            <a:off x="6127749" y="3895725"/>
            <a:ext cx="1589" cy="417514"/>
          </a:xfrm>
          <a:prstGeom prst="line">
            <a:avLst/>
          </a:prstGeom>
          <a:ln w="12700">
            <a:solidFill>
              <a:srgbClr val="000000"/>
            </a:solidFill>
          </a:ln>
        </p:spPr>
        <p:txBody>
          <a:bodyPr lIns="45719" rIns="45719"/>
          <a:lstStyle/>
          <a:p>
            <a:pPr/>
          </a:p>
        </p:txBody>
      </p:sp>
      <p:sp>
        <p:nvSpPr>
          <p:cNvPr id="1002" name="Line 88"/>
          <p:cNvSpPr/>
          <p:nvPr/>
        </p:nvSpPr>
        <p:spPr>
          <a:xfrm>
            <a:off x="7035800" y="4343400"/>
            <a:ext cx="425450" cy="0"/>
          </a:xfrm>
          <a:prstGeom prst="line">
            <a:avLst/>
          </a:prstGeom>
          <a:ln w="12700">
            <a:solidFill>
              <a:srgbClr val="000000"/>
            </a:solidFill>
          </a:ln>
        </p:spPr>
        <p:txBody>
          <a:bodyPr lIns="45719" rIns="45719"/>
          <a:lstStyle/>
          <a:p>
            <a:pPr/>
          </a:p>
        </p:txBody>
      </p:sp>
      <p:sp>
        <p:nvSpPr>
          <p:cNvPr id="1003" name="Line 89"/>
          <p:cNvSpPr/>
          <p:nvPr/>
        </p:nvSpPr>
        <p:spPr>
          <a:xfrm>
            <a:off x="7491413" y="3887787"/>
            <a:ext cx="1588" cy="417513"/>
          </a:xfrm>
          <a:prstGeom prst="line">
            <a:avLst/>
          </a:prstGeom>
          <a:ln w="12700">
            <a:solidFill>
              <a:srgbClr val="000000"/>
            </a:solidFill>
          </a:ln>
        </p:spPr>
        <p:txBody>
          <a:bodyPr lIns="45719" rIns="45719"/>
          <a:lstStyle/>
          <a:p>
            <a:pPr/>
          </a:p>
        </p:txBody>
      </p:sp>
      <p:sp>
        <p:nvSpPr>
          <p:cNvPr id="1004" name="Rectangle 90"/>
          <p:cNvSpPr txBox="1"/>
          <p:nvPr/>
        </p:nvSpPr>
        <p:spPr>
          <a:xfrm>
            <a:off x="5516245" y="3989387"/>
            <a:ext cx="1747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a:t>
            </a:r>
          </a:p>
        </p:txBody>
      </p:sp>
      <p:sp>
        <p:nvSpPr>
          <p:cNvPr id="1005" name="Line 91"/>
          <p:cNvSpPr/>
          <p:nvPr/>
        </p:nvSpPr>
        <p:spPr>
          <a:xfrm>
            <a:off x="5216525" y="6138862"/>
            <a:ext cx="466725" cy="1"/>
          </a:xfrm>
          <a:prstGeom prst="line">
            <a:avLst/>
          </a:prstGeom>
          <a:ln w="12700">
            <a:solidFill>
              <a:srgbClr val="000000"/>
            </a:solidFill>
          </a:ln>
        </p:spPr>
        <p:txBody>
          <a:bodyPr lIns="45719" rIns="45719"/>
          <a:lstStyle/>
          <a:p>
            <a:pPr/>
          </a:p>
        </p:txBody>
      </p:sp>
      <p:sp>
        <p:nvSpPr>
          <p:cNvPr id="1006" name="Line 92"/>
          <p:cNvSpPr/>
          <p:nvPr/>
        </p:nvSpPr>
        <p:spPr>
          <a:xfrm flipH="1" flipV="1">
            <a:off x="7042150" y="5700712"/>
            <a:ext cx="4764" cy="444501"/>
          </a:xfrm>
          <a:prstGeom prst="line">
            <a:avLst/>
          </a:prstGeom>
          <a:ln w="12700">
            <a:solidFill>
              <a:srgbClr val="000000"/>
            </a:solidFill>
          </a:ln>
        </p:spPr>
        <p:txBody>
          <a:bodyPr lIns="45719" rIns="45719"/>
          <a:lstStyle/>
          <a:p>
            <a:pPr/>
          </a:p>
        </p:txBody>
      </p:sp>
      <p:sp>
        <p:nvSpPr>
          <p:cNvPr id="1007" name="Line 93"/>
          <p:cNvSpPr/>
          <p:nvPr/>
        </p:nvSpPr>
        <p:spPr>
          <a:xfrm>
            <a:off x="6559550" y="5692775"/>
            <a:ext cx="484188" cy="0"/>
          </a:xfrm>
          <a:prstGeom prst="line">
            <a:avLst/>
          </a:prstGeom>
          <a:ln w="12700">
            <a:solidFill>
              <a:srgbClr val="000000"/>
            </a:solidFill>
          </a:ln>
        </p:spPr>
        <p:txBody>
          <a:bodyPr lIns="45719" rIns="45719"/>
          <a:lstStyle/>
          <a:p>
            <a:pPr/>
          </a:p>
        </p:txBody>
      </p:sp>
      <p:sp>
        <p:nvSpPr>
          <p:cNvPr id="1008" name="Line 94"/>
          <p:cNvSpPr/>
          <p:nvPr/>
        </p:nvSpPr>
        <p:spPr>
          <a:xfrm>
            <a:off x="7048500" y="6134100"/>
            <a:ext cx="425450" cy="0"/>
          </a:xfrm>
          <a:prstGeom prst="line">
            <a:avLst/>
          </a:prstGeom>
          <a:ln w="12700">
            <a:solidFill>
              <a:srgbClr val="000000"/>
            </a:solidFill>
          </a:ln>
        </p:spPr>
        <p:txBody>
          <a:bodyPr lIns="45719" rIns="45719"/>
          <a:lstStyle/>
          <a:p>
            <a:pPr/>
          </a:p>
        </p:txBody>
      </p:sp>
      <p:sp>
        <p:nvSpPr>
          <p:cNvPr id="1009" name="Rectangle 95"/>
          <p:cNvSpPr txBox="1"/>
          <p:nvPr/>
        </p:nvSpPr>
        <p:spPr>
          <a:xfrm>
            <a:off x="7138669" y="594201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a:t>
            </a:r>
          </a:p>
        </p:txBody>
      </p:sp>
      <p:sp>
        <p:nvSpPr>
          <p:cNvPr id="1010" name="Rectangle 96"/>
          <p:cNvSpPr/>
          <p:nvPr/>
        </p:nvSpPr>
        <p:spPr>
          <a:xfrm>
            <a:off x="1044575" y="3854450"/>
            <a:ext cx="336550" cy="3492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1" name="Rectangle 97"/>
          <p:cNvSpPr/>
          <p:nvPr/>
        </p:nvSpPr>
        <p:spPr>
          <a:xfrm>
            <a:off x="1384300" y="385445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2" name="Rectangle 98"/>
          <p:cNvSpPr/>
          <p:nvPr/>
        </p:nvSpPr>
        <p:spPr>
          <a:xfrm>
            <a:off x="1714500" y="385445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3" name="Rectangle 99"/>
          <p:cNvSpPr/>
          <p:nvPr/>
        </p:nvSpPr>
        <p:spPr>
          <a:xfrm>
            <a:off x="2044700" y="385445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4" name="Rectangle 100"/>
          <p:cNvSpPr/>
          <p:nvPr/>
        </p:nvSpPr>
        <p:spPr>
          <a:xfrm>
            <a:off x="2374900" y="385445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5" name="Rectangle 101"/>
          <p:cNvSpPr/>
          <p:nvPr/>
        </p:nvSpPr>
        <p:spPr>
          <a:xfrm>
            <a:off x="2705100" y="385445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6" name="Rectangle 102"/>
          <p:cNvSpPr/>
          <p:nvPr/>
        </p:nvSpPr>
        <p:spPr>
          <a:xfrm>
            <a:off x="1054100" y="419100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7" name="Rectangle 103"/>
          <p:cNvSpPr/>
          <p:nvPr/>
        </p:nvSpPr>
        <p:spPr>
          <a:xfrm>
            <a:off x="13843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8" name="Rectangle 104"/>
          <p:cNvSpPr/>
          <p:nvPr/>
        </p:nvSpPr>
        <p:spPr>
          <a:xfrm>
            <a:off x="17145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19" name="Rectangle 105"/>
          <p:cNvSpPr/>
          <p:nvPr/>
        </p:nvSpPr>
        <p:spPr>
          <a:xfrm>
            <a:off x="20447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0" name="Rectangle 106"/>
          <p:cNvSpPr/>
          <p:nvPr/>
        </p:nvSpPr>
        <p:spPr>
          <a:xfrm>
            <a:off x="2374900" y="4191000"/>
            <a:ext cx="330200" cy="336550"/>
          </a:xfrm>
          <a:prstGeom prst="rect">
            <a:avLst/>
          </a:prstGeom>
          <a:solidFill>
            <a:srgbClr val="3A3A3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1" name="Rectangle 107"/>
          <p:cNvSpPr/>
          <p:nvPr/>
        </p:nvSpPr>
        <p:spPr>
          <a:xfrm>
            <a:off x="2705100" y="4191000"/>
            <a:ext cx="330200" cy="336550"/>
          </a:xfrm>
          <a:prstGeom prst="rect">
            <a:avLst/>
          </a:prstGeom>
          <a:solidFill>
            <a:srgbClr val="2B2B2B"/>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2" name="Rectangle 108"/>
          <p:cNvSpPr/>
          <p:nvPr/>
        </p:nvSpPr>
        <p:spPr>
          <a:xfrm>
            <a:off x="10541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3" name="Rectangle 109"/>
          <p:cNvSpPr/>
          <p:nvPr/>
        </p:nvSpPr>
        <p:spPr>
          <a:xfrm>
            <a:off x="13843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4" name="Rectangle 110"/>
          <p:cNvSpPr/>
          <p:nvPr/>
        </p:nvSpPr>
        <p:spPr>
          <a:xfrm>
            <a:off x="17145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5" name="Rectangle 111"/>
          <p:cNvSpPr/>
          <p:nvPr/>
        </p:nvSpPr>
        <p:spPr>
          <a:xfrm>
            <a:off x="20447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6" name="Rectangle 112"/>
          <p:cNvSpPr/>
          <p:nvPr/>
        </p:nvSpPr>
        <p:spPr>
          <a:xfrm>
            <a:off x="23749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7" name="Rectangle 113"/>
          <p:cNvSpPr/>
          <p:nvPr/>
        </p:nvSpPr>
        <p:spPr>
          <a:xfrm>
            <a:off x="2705100" y="45275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8" name="Rectangle 114"/>
          <p:cNvSpPr/>
          <p:nvPr/>
        </p:nvSpPr>
        <p:spPr>
          <a:xfrm>
            <a:off x="10541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29" name="Rectangle 115"/>
          <p:cNvSpPr/>
          <p:nvPr/>
        </p:nvSpPr>
        <p:spPr>
          <a:xfrm>
            <a:off x="13843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0" name="Rectangle 116"/>
          <p:cNvSpPr/>
          <p:nvPr/>
        </p:nvSpPr>
        <p:spPr>
          <a:xfrm>
            <a:off x="17145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1" name="Rectangle 117"/>
          <p:cNvSpPr/>
          <p:nvPr/>
        </p:nvSpPr>
        <p:spPr>
          <a:xfrm>
            <a:off x="2044700" y="48641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2" name="Rectangle 118"/>
          <p:cNvSpPr/>
          <p:nvPr/>
        </p:nvSpPr>
        <p:spPr>
          <a:xfrm>
            <a:off x="2374900" y="48641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3" name="Rectangle 119"/>
          <p:cNvSpPr/>
          <p:nvPr/>
        </p:nvSpPr>
        <p:spPr>
          <a:xfrm>
            <a:off x="2705100" y="48641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4" name="Rectangle 120"/>
          <p:cNvSpPr/>
          <p:nvPr/>
        </p:nvSpPr>
        <p:spPr>
          <a:xfrm>
            <a:off x="10541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5" name="Rectangle 121"/>
          <p:cNvSpPr/>
          <p:nvPr/>
        </p:nvSpPr>
        <p:spPr>
          <a:xfrm>
            <a:off x="13843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6" name="Rectangle 122"/>
          <p:cNvSpPr/>
          <p:nvPr/>
        </p:nvSpPr>
        <p:spPr>
          <a:xfrm>
            <a:off x="17145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7" name="Rectangle 123"/>
          <p:cNvSpPr/>
          <p:nvPr/>
        </p:nvSpPr>
        <p:spPr>
          <a:xfrm>
            <a:off x="2044700" y="52070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8" name="Rectangle 124"/>
          <p:cNvSpPr/>
          <p:nvPr/>
        </p:nvSpPr>
        <p:spPr>
          <a:xfrm>
            <a:off x="2374900" y="5200650"/>
            <a:ext cx="330200" cy="336550"/>
          </a:xfrm>
          <a:prstGeom prst="rect">
            <a:avLst/>
          </a:prstGeom>
          <a:solidFill>
            <a:srgbClr val="9A9A9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39" name="Rectangle 125"/>
          <p:cNvSpPr/>
          <p:nvPr/>
        </p:nvSpPr>
        <p:spPr>
          <a:xfrm>
            <a:off x="2705100" y="520065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40" name="Rectangle 126"/>
          <p:cNvSpPr/>
          <p:nvPr/>
        </p:nvSpPr>
        <p:spPr>
          <a:xfrm>
            <a:off x="1054100" y="55372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41" name="Rectangle 127"/>
          <p:cNvSpPr/>
          <p:nvPr/>
        </p:nvSpPr>
        <p:spPr>
          <a:xfrm>
            <a:off x="1384300" y="5537200"/>
            <a:ext cx="330200" cy="336550"/>
          </a:xfrm>
          <a:prstGeom prst="rect">
            <a:avLst/>
          </a:prstGeom>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42" name="Rectangle 128"/>
          <p:cNvSpPr/>
          <p:nvPr/>
        </p:nvSpPr>
        <p:spPr>
          <a:xfrm>
            <a:off x="1714500" y="5537200"/>
            <a:ext cx="330200" cy="336550"/>
          </a:xfrm>
          <a:prstGeom prst="rect">
            <a:avLst/>
          </a:prstGeom>
          <a:solidFill>
            <a:srgbClr val="9A9A9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43" name="Rectangle 129"/>
          <p:cNvSpPr/>
          <p:nvPr/>
        </p:nvSpPr>
        <p:spPr>
          <a:xfrm>
            <a:off x="2044700" y="55372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44" name="Rectangle 130"/>
          <p:cNvSpPr/>
          <p:nvPr/>
        </p:nvSpPr>
        <p:spPr>
          <a:xfrm>
            <a:off x="2374900" y="5537200"/>
            <a:ext cx="330200" cy="336550"/>
          </a:xfrm>
          <a:prstGeom prst="rect">
            <a:avLst/>
          </a:prstGeom>
          <a:solidFill>
            <a:srgbClr val="9A9A9A"/>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45" name="Rectangle 131"/>
          <p:cNvSpPr/>
          <p:nvPr/>
        </p:nvSpPr>
        <p:spPr>
          <a:xfrm>
            <a:off x="2705100" y="5537200"/>
            <a:ext cx="330200" cy="336550"/>
          </a:xfrm>
          <a:prstGeom prst="rect">
            <a:avLst/>
          </a:prstGeom>
          <a:solidFill>
            <a:srgbClr val="B6B6B6"/>
          </a:solidFill>
          <a:ln w="12700">
            <a:solidFill>
              <a:srgbClr val="000000"/>
            </a:solidFill>
            <a:miter/>
          </a:ln>
        </p:spPr>
        <p:txBody>
          <a:bodyPr lIns="45719" rIns="45719" anchor="ctr"/>
          <a:lstStyle/>
          <a:p>
            <a:pPr defTabSz="914400">
              <a:defRPr>
                <a:latin typeface="Arial"/>
                <a:ea typeface="Arial"/>
                <a:cs typeface="Arial"/>
                <a:sym typeface="Arial"/>
              </a:defRPr>
            </a:pPr>
          </a:p>
        </p:txBody>
      </p:sp>
      <p:sp>
        <p:nvSpPr>
          <p:cNvPr id="1046" name="Text Box 132"/>
          <p:cNvSpPr txBox="1"/>
          <p:nvPr/>
        </p:nvSpPr>
        <p:spPr>
          <a:xfrm>
            <a:off x="1117282" y="3900487"/>
            <a:ext cx="594361" cy="226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47" name="Rectangle 133"/>
          <p:cNvSpPr txBox="1"/>
          <p:nvPr/>
        </p:nvSpPr>
        <p:spPr>
          <a:xfrm>
            <a:off x="1744345" y="39100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48" name="Rectangle 134"/>
          <p:cNvSpPr txBox="1"/>
          <p:nvPr/>
        </p:nvSpPr>
        <p:spPr>
          <a:xfrm>
            <a:off x="2411095" y="39163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49" name="Rectangle 135"/>
          <p:cNvSpPr txBox="1"/>
          <p:nvPr/>
        </p:nvSpPr>
        <p:spPr>
          <a:xfrm>
            <a:off x="2761933" y="39100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50" name="Rectangle 136"/>
          <p:cNvSpPr txBox="1"/>
          <p:nvPr/>
        </p:nvSpPr>
        <p:spPr>
          <a:xfrm>
            <a:off x="2761933" y="42338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51" name="Rectangle 137"/>
          <p:cNvSpPr txBox="1"/>
          <p:nvPr/>
        </p:nvSpPr>
        <p:spPr>
          <a:xfrm>
            <a:off x="2076133" y="42338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52" name="Rectangle 138"/>
          <p:cNvSpPr txBox="1"/>
          <p:nvPr/>
        </p:nvSpPr>
        <p:spPr>
          <a:xfrm>
            <a:off x="1764983" y="42402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53" name="Rectangle 139"/>
          <p:cNvSpPr txBox="1"/>
          <p:nvPr/>
        </p:nvSpPr>
        <p:spPr>
          <a:xfrm>
            <a:off x="1428432" y="42465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10</a:t>
            </a:r>
          </a:p>
        </p:txBody>
      </p:sp>
      <p:sp>
        <p:nvSpPr>
          <p:cNvPr id="1054" name="Rectangle 140"/>
          <p:cNvSpPr txBox="1"/>
          <p:nvPr/>
        </p:nvSpPr>
        <p:spPr>
          <a:xfrm>
            <a:off x="1430019" y="39036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1055" name="Rectangle 141"/>
          <p:cNvSpPr txBox="1"/>
          <p:nvPr/>
        </p:nvSpPr>
        <p:spPr>
          <a:xfrm>
            <a:off x="2084070" y="39227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1056" name="Rectangle 142"/>
          <p:cNvSpPr txBox="1"/>
          <p:nvPr/>
        </p:nvSpPr>
        <p:spPr>
          <a:xfrm>
            <a:off x="2426970" y="42465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1057" name="Rectangle 143"/>
          <p:cNvSpPr txBox="1"/>
          <p:nvPr/>
        </p:nvSpPr>
        <p:spPr>
          <a:xfrm>
            <a:off x="1106169" y="4246562"/>
            <a:ext cx="24540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solidFill>
                  <a:srgbClr val="FFFFFF"/>
                </a:solidFill>
                <a:latin typeface="Arial"/>
                <a:ea typeface="Arial"/>
                <a:cs typeface="Arial"/>
                <a:sym typeface="Arial"/>
              </a:defRPr>
            </a:lvl1pPr>
          </a:lstStyle>
          <a:p>
            <a:pPr/>
            <a:r>
              <a:t>15</a:t>
            </a:r>
          </a:p>
        </p:txBody>
      </p:sp>
      <p:sp>
        <p:nvSpPr>
          <p:cNvPr id="1058" name="Rectangle 144"/>
          <p:cNvSpPr txBox="1"/>
          <p:nvPr/>
        </p:nvSpPr>
        <p:spPr>
          <a:xfrm>
            <a:off x="2423795" y="525621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1059" name="Rectangle 145"/>
          <p:cNvSpPr txBox="1"/>
          <p:nvPr/>
        </p:nvSpPr>
        <p:spPr>
          <a:xfrm>
            <a:off x="2106295" y="48942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1060" name="Rectangle 146"/>
          <p:cNvSpPr txBox="1"/>
          <p:nvPr/>
        </p:nvSpPr>
        <p:spPr>
          <a:xfrm>
            <a:off x="2417445" y="49069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1061" name="Rectangle 147"/>
          <p:cNvSpPr txBox="1"/>
          <p:nvPr/>
        </p:nvSpPr>
        <p:spPr>
          <a:xfrm>
            <a:off x="2099945" y="52625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1062" name="Rectangle 148"/>
          <p:cNvSpPr txBox="1"/>
          <p:nvPr/>
        </p:nvSpPr>
        <p:spPr>
          <a:xfrm>
            <a:off x="2087245" y="55927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1063" name="Rectangle 149"/>
          <p:cNvSpPr txBox="1"/>
          <p:nvPr/>
        </p:nvSpPr>
        <p:spPr>
          <a:xfrm>
            <a:off x="2753995" y="55800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60</a:t>
            </a:r>
          </a:p>
        </p:txBody>
      </p:sp>
      <p:sp>
        <p:nvSpPr>
          <p:cNvPr id="1064" name="Rectangle 150"/>
          <p:cNvSpPr txBox="1"/>
          <p:nvPr/>
        </p:nvSpPr>
        <p:spPr>
          <a:xfrm>
            <a:off x="2406333" y="55927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1065" name="Rectangle 151"/>
          <p:cNvSpPr txBox="1"/>
          <p:nvPr/>
        </p:nvSpPr>
        <p:spPr>
          <a:xfrm>
            <a:off x="1760220" y="5580062"/>
            <a:ext cx="24540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50</a:t>
            </a:r>
          </a:p>
        </p:txBody>
      </p:sp>
      <p:sp>
        <p:nvSpPr>
          <p:cNvPr id="1066" name="Rectangle 152"/>
          <p:cNvSpPr txBox="1"/>
          <p:nvPr/>
        </p:nvSpPr>
        <p:spPr>
          <a:xfrm>
            <a:off x="1061719" y="45767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67" name="Rectangle 153"/>
          <p:cNvSpPr txBox="1"/>
          <p:nvPr/>
        </p:nvSpPr>
        <p:spPr>
          <a:xfrm>
            <a:off x="1391919" y="45831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68" name="Rectangle 154"/>
          <p:cNvSpPr txBox="1"/>
          <p:nvPr/>
        </p:nvSpPr>
        <p:spPr>
          <a:xfrm>
            <a:off x="1722120" y="457676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69" name="Rectangle 155"/>
          <p:cNvSpPr txBox="1"/>
          <p:nvPr/>
        </p:nvSpPr>
        <p:spPr>
          <a:xfrm>
            <a:off x="1055369" y="48879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0" name="Rectangle 156"/>
          <p:cNvSpPr txBox="1"/>
          <p:nvPr/>
        </p:nvSpPr>
        <p:spPr>
          <a:xfrm>
            <a:off x="1385569" y="48942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1" name="Rectangle 157"/>
          <p:cNvSpPr txBox="1"/>
          <p:nvPr/>
        </p:nvSpPr>
        <p:spPr>
          <a:xfrm>
            <a:off x="1715770" y="48879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2" name="Rectangle 158"/>
          <p:cNvSpPr txBox="1"/>
          <p:nvPr/>
        </p:nvSpPr>
        <p:spPr>
          <a:xfrm>
            <a:off x="1061719" y="52435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3" name="Rectangle 159"/>
          <p:cNvSpPr txBox="1"/>
          <p:nvPr/>
        </p:nvSpPr>
        <p:spPr>
          <a:xfrm>
            <a:off x="1391919" y="52498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4" name="Rectangle 160"/>
          <p:cNvSpPr txBox="1"/>
          <p:nvPr/>
        </p:nvSpPr>
        <p:spPr>
          <a:xfrm>
            <a:off x="1728470" y="52435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5" name="Rectangle 161"/>
          <p:cNvSpPr txBox="1"/>
          <p:nvPr/>
        </p:nvSpPr>
        <p:spPr>
          <a:xfrm>
            <a:off x="2039620" y="45831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6" name="Rectangle 162"/>
          <p:cNvSpPr txBox="1"/>
          <p:nvPr/>
        </p:nvSpPr>
        <p:spPr>
          <a:xfrm>
            <a:off x="2369820" y="458946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7" name="Rectangle 163"/>
          <p:cNvSpPr txBox="1"/>
          <p:nvPr/>
        </p:nvSpPr>
        <p:spPr>
          <a:xfrm>
            <a:off x="2700020" y="45831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8" name="Rectangle 164"/>
          <p:cNvSpPr txBox="1"/>
          <p:nvPr/>
        </p:nvSpPr>
        <p:spPr>
          <a:xfrm>
            <a:off x="2712720" y="491331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79" name="Rectangle 165"/>
          <p:cNvSpPr txBox="1"/>
          <p:nvPr/>
        </p:nvSpPr>
        <p:spPr>
          <a:xfrm>
            <a:off x="2706370" y="5224462"/>
            <a:ext cx="316035"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80" name="Rectangle 166"/>
          <p:cNvSpPr txBox="1"/>
          <p:nvPr/>
        </p:nvSpPr>
        <p:spPr>
          <a:xfrm>
            <a:off x="1055369" y="558006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81" name="Rectangle 167"/>
          <p:cNvSpPr txBox="1"/>
          <p:nvPr/>
        </p:nvSpPr>
        <p:spPr>
          <a:xfrm>
            <a:off x="1385569" y="5586412"/>
            <a:ext cx="31603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000">
                <a:latin typeface="Arial"/>
                <a:ea typeface="Arial"/>
                <a:cs typeface="Arial"/>
                <a:sym typeface="Arial"/>
              </a:defRPr>
            </a:lvl1pPr>
          </a:lstStyle>
          <a:p>
            <a:pPr/>
            <a:r>
              <a:t>100</a:t>
            </a:r>
          </a:p>
        </p:txBody>
      </p:sp>
      <p:sp>
        <p:nvSpPr>
          <p:cNvPr id="1082" name="Line 168"/>
          <p:cNvSpPr/>
          <p:nvPr/>
        </p:nvSpPr>
        <p:spPr>
          <a:xfrm>
            <a:off x="6546850" y="5235575"/>
            <a:ext cx="484188" cy="0"/>
          </a:xfrm>
          <a:prstGeom prst="line">
            <a:avLst/>
          </a:prstGeom>
          <a:ln w="12700">
            <a:solidFill>
              <a:srgbClr val="000000"/>
            </a:solidFill>
          </a:ln>
        </p:spPr>
        <p:txBody>
          <a:bodyPr lIns="45719" rIns="45719"/>
          <a:lstStyle/>
          <a:p>
            <a:pPr/>
          </a:p>
        </p:txBody>
      </p:sp>
      <p:sp>
        <p:nvSpPr>
          <p:cNvPr id="1083" name="Line 169"/>
          <p:cNvSpPr/>
          <p:nvPr/>
        </p:nvSpPr>
        <p:spPr>
          <a:xfrm>
            <a:off x="7491413" y="5703887"/>
            <a:ext cx="1588" cy="417513"/>
          </a:xfrm>
          <a:prstGeom prst="line">
            <a:avLst/>
          </a:prstGeom>
          <a:ln w="38100">
            <a:solidFill>
              <a:schemeClr val="accent2"/>
            </a:solidFill>
          </a:ln>
        </p:spPr>
        <p:txBody>
          <a:bodyPr lIns="45719" rIns="45719"/>
          <a:lstStyle/>
          <a:p>
            <a:pPr/>
          </a:p>
        </p:txBody>
      </p:sp>
      <p:sp>
        <p:nvSpPr>
          <p:cNvPr id="1084" name="Line 170"/>
          <p:cNvSpPr/>
          <p:nvPr/>
        </p:nvSpPr>
        <p:spPr>
          <a:xfrm>
            <a:off x="7021513" y="4344987"/>
            <a:ext cx="1588" cy="417513"/>
          </a:xfrm>
          <a:prstGeom prst="line">
            <a:avLst/>
          </a:prstGeom>
          <a:ln w="38100">
            <a:solidFill>
              <a:schemeClr val="accent2"/>
            </a:solidFill>
          </a:ln>
        </p:spPr>
        <p:txBody>
          <a:bodyPr lIns="45719" rIns="45719"/>
          <a:lstStyle/>
          <a:p>
            <a:pPr/>
          </a:p>
        </p:txBody>
      </p:sp>
      <p:sp>
        <p:nvSpPr>
          <p:cNvPr id="1085"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088" name="Title 1"/>
          <p:cNvSpPr txBox="1"/>
          <p:nvPr>
            <p:ph type="title"/>
          </p:nvPr>
        </p:nvSpPr>
        <p:spPr>
          <a:xfrm>
            <a:off x="0" y="2057775"/>
            <a:ext cx="9144001" cy="2990452"/>
          </a:xfrm>
          <a:prstGeom prst="rect">
            <a:avLst/>
          </a:prstGeom>
        </p:spPr>
        <p:txBody>
          <a:bodyPr/>
          <a:lstStyle/>
          <a:p>
            <a:pPr>
              <a:defRPr sz="4000">
                <a:solidFill>
                  <a:srgbClr val="000000"/>
                </a:solidFill>
              </a:defRPr>
            </a:pPr>
            <a:r>
              <a:t>Deep Neural Network-Based Segmentation</a:t>
            </a:r>
            <a:b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Title 1"/>
          <p:cNvSpPr txBox="1"/>
          <p:nvPr>
            <p:ph type="title"/>
          </p:nvPr>
        </p:nvSpPr>
        <p:spPr>
          <a:xfrm>
            <a:off x="446087" y="0"/>
            <a:ext cx="8229601" cy="1143000"/>
          </a:xfrm>
          <a:prstGeom prst="rect">
            <a:avLst/>
          </a:prstGeom>
        </p:spPr>
        <p:txBody>
          <a:bodyPr>
            <a:normAutofit fontScale="100000" lnSpcReduction="0"/>
          </a:bodyPr>
          <a:lstStyle/>
          <a:p>
            <a:pPr/>
            <a:r>
              <a:t>Foundation Models</a:t>
            </a:r>
          </a:p>
        </p:txBody>
      </p:sp>
      <p:sp>
        <p:nvSpPr>
          <p:cNvPr id="1091" name="Content Placeholder 2"/>
          <p:cNvSpPr txBox="1"/>
          <p:nvPr>
            <p:ph type="body" idx="4294967295"/>
          </p:nvPr>
        </p:nvSpPr>
        <p:spPr>
          <a:xfrm>
            <a:off x="9597" y="1065212"/>
            <a:ext cx="9144001" cy="4223039"/>
          </a:xfrm>
          <a:prstGeom prst="rect">
            <a:avLst/>
          </a:prstGeom>
        </p:spPr>
        <p:txBody>
          <a:bodyPr/>
          <a:lstStyle/>
          <a:p>
            <a:pPr marL="217170" indent="-217170" defTabSz="868680">
              <a:spcBef>
                <a:spcPts val="600"/>
              </a:spcBef>
              <a:defRPr sz="1900"/>
            </a:pPr>
            <a:r>
              <a:t>A </a:t>
            </a:r>
            <a:r>
              <a:rPr u="sng"/>
              <a:t>foundation model</a:t>
            </a:r>
            <a:r>
              <a:t> is any model that is trained on broad data (generally using self-supervision + very large scale) that can be adapted (eg, fine-tuned) to a wide range of downstream tasks</a:t>
            </a:r>
          </a:p>
          <a:p>
            <a:pPr lvl="1" marL="877728" indent="-217170" defTabSz="868680">
              <a:spcBef>
                <a:spcPts val="600"/>
              </a:spcBef>
              <a:buChar char="•"/>
              <a:defRPr sz="1900"/>
            </a:pPr>
            <a:r>
              <a:t>BERT, GPT, CLIP</a:t>
            </a:r>
          </a:p>
          <a:p>
            <a:pPr lvl="1" marL="877728" indent="-217170" defTabSz="868680">
              <a:spcBef>
                <a:spcPts val="600"/>
              </a:spcBef>
              <a:buChar char="•"/>
              <a:defRPr sz="1900"/>
            </a:pPr>
          </a:p>
          <a:p>
            <a:pPr marL="217170" indent="-217170" defTabSz="868680">
              <a:spcBef>
                <a:spcPts val="600"/>
              </a:spcBef>
              <a:defRPr sz="1900"/>
            </a:pPr>
            <a:r>
              <a:rPr u="sng"/>
              <a:t>Foundation models</a:t>
            </a:r>
            <a:r>
              <a:t> term was used to fill a void in describing the paradigm shift we are witnessing:</a:t>
            </a:r>
          </a:p>
          <a:p>
            <a:pPr lvl="1" marL="877728" indent="-217170" defTabSz="868680">
              <a:spcBef>
                <a:spcPts val="600"/>
              </a:spcBef>
              <a:buChar char="•"/>
              <a:defRPr sz="1520"/>
            </a:pPr>
            <a:r>
              <a:t>Other names are large language models (LLMs), large multimodal models (LMMs)</a:t>
            </a:r>
          </a:p>
          <a:p>
            <a:pPr marL="217170" indent="-217170" defTabSz="868680">
              <a:spcBef>
                <a:spcPts val="600"/>
              </a:spcBef>
              <a:defRPr sz="1900"/>
            </a:pPr>
          </a:p>
          <a:p>
            <a:pPr marL="217170" indent="-217170" defTabSz="868680">
              <a:spcBef>
                <a:spcPts val="600"/>
              </a:spcBef>
              <a:defRPr sz="1900"/>
            </a:pPr>
            <a:r>
              <a:rPr u="sng"/>
              <a:t>Foundation models</a:t>
            </a:r>
            <a:r>
              <a:t> are not new — they are based on deep neural networks and self-supervised learning, both of which have existed for decades. What’s powerful about foundation model is the fact despite not being trained explicitly to do many of those tasks </a:t>
            </a:r>
          </a:p>
        </p:txBody>
      </p:sp>
      <p:sp>
        <p:nvSpPr>
          <p:cNvPr id="1092"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093" name="On the Opportunities and Risks of Foundation Models. Bommasani, R et al. 2021"/>
          <p:cNvSpPr txBox="1"/>
          <p:nvPr/>
        </p:nvSpPr>
        <p:spPr>
          <a:xfrm>
            <a:off x="1930986" y="6091237"/>
            <a:ext cx="5077977"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On the Opportunities and Risks of Foundation Models. Bommasani, R et al. 2021</a:t>
            </a:r>
          </a:p>
        </p:txBody>
      </p:sp>
      <p:pic>
        <p:nvPicPr>
          <p:cNvPr id="1094" name="Screen Shot 2024-10-20 at 2.44.29 PM.png" descr="Screen Shot 2024-10-20 at 2.44.29 PM.png"/>
          <p:cNvPicPr>
            <a:picLocks noChangeAspect="1"/>
          </p:cNvPicPr>
          <p:nvPr/>
        </p:nvPicPr>
        <p:blipFill>
          <a:blip r:embed="rId4">
            <a:extLst/>
          </a:blip>
          <a:srcRect l="24215" t="11664" r="5777" b="49194"/>
          <a:stretch>
            <a:fillRect/>
          </a:stretch>
        </p:blipFill>
        <p:spPr>
          <a:xfrm>
            <a:off x="1417013" y="5139788"/>
            <a:ext cx="6105945" cy="76927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Title 1"/>
          <p:cNvSpPr txBox="1"/>
          <p:nvPr>
            <p:ph type="title"/>
          </p:nvPr>
        </p:nvSpPr>
        <p:spPr>
          <a:xfrm>
            <a:off x="446087" y="0"/>
            <a:ext cx="8229601" cy="1143000"/>
          </a:xfrm>
          <a:prstGeom prst="rect">
            <a:avLst/>
          </a:prstGeom>
        </p:spPr>
        <p:txBody>
          <a:bodyPr>
            <a:normAutofit fontScale="100000" lnSpcReduction="0"/>
          </a:bodyPr>
          <a:lstStyle/>
          <a:p>
            <a:pPr/>
            <a:r>
              <a:t>Foundation Models</a:t>
            </a:r>
          </a:p>
        </p:txBody>
      </p:sp>
      <p:sp>
        <p:nvSpPr>
          <p:cNvPr id="1097" name="Content Placeholder 2"/>
          <p:cNvSpPr txBox="1"/>
          <p:nvPr>
            <p:ph type="body" sz="half" idx="4294967295"/>
          </p:nvPr>
        </p:nvSpPr>
        <p:spPr>
          <a:xfrm>
            <a:off x="212797" y="1082146"/>
            <a:ext cx="8696182" cy="2421846"/>
          </a:xfrm>
          <a:prstGeom prst="rect">
            <a:avLst/>
          </a:prstGeom>
        </p:spPr>
        <p:txBody>
          <a:bodyPr/>
          <a:lstStyle/>
          <a:p>
            <a:pPr marL="228600" indent="-228600">
              <a:spcBef>
                <a:spcPts val="600"/>
              </a:spcBef>
              <a:defRPr sz="2000"/>
            </a:pPr>
            <a:r>
              <a:t>Foundation model is also a deep neural network based model</a:t>
            </a:r>
          </a:p>
          <a:p>
            <a:pPr marL="228600" indent="-228600">
              <a:spcBef>
                <a:spcPts val="600"/>
              </a:spcBef>
              <a:defRPr sz="2000"/>
            </a:pPr>
            <a:r>
              <a:t>Its significance can be summarized by two words:</a:t>
            </a:r>
          </a:p>
          <a:p>
            <a:pPr lvl="1" marL="609600" indent="-228600">
              <a:spcBef>
                <a:spcPts val="300"/>
              </a:spcBef>
              <a:buChar char="•"/>
              <a:defRPr sz="2000"/>
            </a:pPr>
            <a:r>
              <a:rPr>
                <a:solidFill>
                  <a:srgbClr val="0433FF"/>
                </a:solidFill>
              </a:rPr>
              <a:t>Emergence</a:t>
            </a:r>
            <a:r>
              <a:t>: the behavior of a system which is </a:t>
            </a:r>
            <a:r>
              <a:rPr i="1" u="sng"/>
              <a:t>implicitly induced</a:t>
            </a:r>
            <a:r>
              <a:t> rather than explicitly constructed</a:t>
            </a:r>
          </a:p>
          <a:p>
            <a:pPr lvl="1" marL="609600" indent="-228600">
              <a:spcBef>
                <a:spcPts val="600"/>
              </a:spcBef>
              <a:buChar char="•"/>
              <a:defRPr sz="2000"/>
            </a:pPr>
            <a:r>
              <a:rPr>
                <a:solidFill>
                  <a:srgbClr val="0433FF"/>
                </a:solidFill>
              </a:rPr>
              <a:t>Homogenization</a:t>
            </a:r>
            <a:r>
              <a:t>: the </a:t>
            </a:r>
            <a:r>
              <a:rPr i="1" u="sng"/>
              <a:t>consolidation of methodologies</a:t>
            </a:r>
            <a:r>
              <a:t> for building machine learning systems </a:t>
            </a:r>
            <a:r>
              <a:rPr i="1" u="sng"/>
              <a:t>across a wide range of applications</a:t>
            </a:r>
          </a:p>
        </p:txBody>
      </p:sp>
      <p:sp>
        <p:nvSpPr>
          <p:cNvPr id="1098"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099" name="On the Opportunities and Risks of Foundation Models. Bommasani, R et al. 2021"/>
          <p:cNvSpPr txBox="1"/>
          <p:nvPr/>
        </p:nvSpPr>
        <p:spPr>
          <a:xfrm>
            <a:off x="1930986" y="6091237"/>
            <a:ext cx="5077977"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On the Opportunities and Risks of Foundation Models. Bommasani, R et al. 2021</a:t>
            </a:r>
          </a:p>
        </p:txBody>
      </p:sp>
      <p:pic>
        <p:nvPicPr>
          <p:cNvPr id="1100" name="Screen Shot 2024-10-20 at 2.44.29 PM.png" descr="Screen Shot 2024-10-20 at 2.44.29 PM.png"/>
          <p:cNvPicPr>
            <a:picLocks noChangeAspect="1"/>
          </p:cNvPicPr>
          <p:nvPr/>
        </p:nvPicPr>
        <p:blipFill>
          <a:blip r:embed="rId4">
            <a:extLst/>
          </a:blip>
          <a:stretch>
            <a:fillRect/>
          </a:stretch>
        </p:blipFill>
        <p:spPr>
          <a:xfrm>
            <a:off x="33421" y="3975422"/>
            <a:ext cx="9144001" cy="2060511"/>
          </a:xfrm>
          <a:prstGeom prst="rect">
            <a:avLst/>
          </a:prstGeom>
          <a:ln w="12700">
            <a:miter lim="400000"/>
          </a:ln>
        </p:spPr>
      </p:pic>
      <p:grpSp>
        <p:nvGrpSpPr>
          <p:cNvPr id="1103" name="Group"/>
          <p:cNvGrpSpPr/>
          <p:nvPr/>
        </p:nvGrpSpPr>
        <p:grpSpPr>
          <a:xfrm>
            <a:off x="5744633" y="3298692"/>
            <a:ext cx="1651001" cy="812801"/>
            <a:chOff x="0" y="0"/>
            <a:chExt cx="1651000" cy="812800"/>
          </a:xfrm>
        </p:grpSpPr>
        <p:sp>
          <p:nvSpPr>
            <p:cNvPr id="1101" name="Quote Bubble"/>
            <p:cNvSpPr/>
            <p:nvPr/>
          </p:nvSpPr>
          <p:spPr>
            <a:xfrm>
              <a:off x="0" y="0"/>
              <a:ext cx="1651000" cy="812800"/>
            </a:xfrm>
            <a:prstGeom prst="wedgeEllipseCallout">
              <a:avLst>
                <a:gd name="adj1" fmla="val -49385"/>
                <a:gd name="adj2" fmla="val 70000"/>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02" name="Notice that each is a subset…"/>
            <p:cNvSpPr txBox="1"/>
            <p:nvPr/>
          </p:nvSpPr>
          <p:spPr>
            <a:xfrm>
              <a:off x="96913" y="209296"/>
              <a:ext cx="1546719" cy="3936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1000"/>
              </a:pPr>
              <a:r>
                <a:t>Notice that each is a subset </a:t>
              </a:r>
            </a:p>
            <a:p>
              <a:pPr>
                <a:defRPr sz="1000"/>
              </a:pPr>
              <a:r>
                <a:t>of the preceding paradigm</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Content Placeholder 2"/>
          <p:cNvSpPr txBox="1"/>
          <p:nvPr>
            <p:ph type="body" idx="4294967295"/>
          </p:nvPr>
        </p:nvSpPr>
        <p:spPr>
          <a:xfrm>
            <a:off x="257331" y="1686866"/>
            <a:ext cx="8696182" cy="4616204"/>
          </a:xfrm>
          <a:prstGeom prst="rect">
            <a:avLst/>
          </a:prstGeom>
        </p:spPr>
        <p:txBody>
          <a:bodyPr/>
          <a:lstStyle/>
          <a:p>
            <a:pPr marL="194310" indent="-194310" defTabSz="777240">
              <a:spcBef>
                <a:spcPts val="500"/>
              </a:spcBef>
              <a:defRPr sz="1700"/>
            </a:pPr>
            <a:r>
              <a:rPr b="1"/>
              <a:t>Machine Learning:</a:t>
            </a:r>
            <a:r>
              <a:t> The rise of ML started in 1990s representing a marked shift from the way AI systems were built previously. Let’s explain it in terms of emergence and homogenization</a:t>
            </a:r>
          </a:p>
          <a:p>
            <a:pPr lvl="1" marL="518160" indent="-194310" defTabSz="777240">
              <a:spcBef>
                <a:spcPts val="200"/>
              </a:spcBef>
              <a:buChar char="•"/>
              <a:defRPr sz="1700"/>
            </a:pPr>
          </a:p>
          <a:p>
            <a:pPr lvl="1" marL="518160" indent="-194310" defTabSz="777240">
              <a:spcBef>
                <a:spcPts val="200"/>
              </a:spcBef>
              <a:buChar char="•"/>
              <a:defRPr sz="1700"/>
            </a:pPr>
            <a:r>
              <a:rPr b="1"/>
              <a:t>Emergence</a:t>
            </a:r>
            <a:r>
              <a:t>: rather than </a:t>
            </a:r>
            <a:r>
              <a:rPr i="1" u="sng"/>
              <a:t>how to solve a task (process)</a:t>
            </a:r>
            <a:r>
              <a:t>, a learning algorithm would implicitly induce “</a:t>
            </a:r>
            <a:r>
              <a:rPr b="1">
                <a:solidFill>
                  <a:srgbClr val="0433FF"/>
                </a:solidFill>
              </a:rPr>
              <a:t>how</a:t>
            </a:r>
            <a:r>
              <a:t>” based on the data. The </a:t>
            </a:r>
            <a:r>
              <a:rPr i="1"/>
              <a:t>how (process)</a:t>
            </a:r>
            <a:r>
              <a:t> </a:t>
            </a:r>
            <a:r>
              <a:rPr b="1"/>
              <a:t>emerges</a:t>
            </a:r>
            <a:r>
              <a:t> from the learning algorithm. Various machine learning methods were proposed each capable of inducing the “how”</a:t>
            </a:r>
          </a:p>
          <a:p>
            <a:pPr lvl="3" marL="1360170" indent="-194310" defTabSz="777240">
              <a:spcBef>
                <a:spcPts val="200"/>
              </a:spcBef>
              <a:buChar char="•"/>
              <a:defRPr sz="1700"/>
            </a:pPr>
            <a:r>
              <a:t>Logistic regression method</a:t>
            </a:r>
          </a:p>
          <a:p>
            <a:pPr lvl="3" marL="1360170" indent="-194310" defTabSz="777240">
              <a:spcBef>
                <a:spcPts val="200"/>
              </a:spcBef>
              <a:buChar char="•"/>
              <a:defRPr sz="1700"/>
            </a:pPr>
            <a:r>
              <a:t>Ensemble learning method</a:t>
            </a:r>
          </a:p>
          <a:p>
            <a:pPr lvl="3" marL="1360170" indent="-194310" defTabSz="777240">
              <a:spcBef>
                <a:spcPts val="200"/>
              </a:spcBef>
              <a:buChar char="•"/>
              <a:defRPr sz="1700"/>
            </a:pPr>
            <a:r>
              <a:t>Kernel method</a:t>
            </a:r>
          </a:p>
          <a:p>
            <a:pPr lvl="1" marL="518160" indent="-194310" defTabSz="777240">
              <a:spcBef>
                <a:spcPts val="500"/>
              </a:spcBef>
              <a:buChar char="•"/>
              <a:defRPr sz="1700"/>
            </a:pPr>
          </a:p>
          <a:p>
            <a:pPr lvl="1" marL="518160" indent="-194310" defTabSz="777240">
              <a:spcBef>
                <a:spcPts val="500"/>
              </a:spcBef>
              <a:buChar char="•"/>
              <a:defRPr sz="1700"/>
            </a:pPr>
            <a:r>
              <a:rPr b="1"/>
              <a:t>Homogenization</a:t>
            </a:r>
            <a:r>
              <a:t>: wide range of applications could now be powered by a single generic </a:t>
            </a:r>
            <a:r>
              <a:rPr b="1">
                <a:solidFill>
                  <a:srgbClr val="FF2600"/>
                </a:solidFill>
              </a:rPr>
              <a:t>learning algorithm</a:t>
            </a:r>
            <a:r>
              <a:t>. A single machine learning algorithm can solve a lot of applications.</a:t>
            </a:r>
          </a:p>
          <a:p>
            <a:pPr lvl="2" marL="971550" indent="-194310" defTabSz="777240">
              <a:spcBef>
                <a:spcPts val="500"/>
              </a:spcBef>
              <a:defRPr sz="1700"/>
            </a:pPr>
            <a:r>
              <a:t>Housing price prediction task: fit </a:t>
            </a:r>
            <a:r>
              <a:rPr b="1"/>
              <a:t>a logistic regression</a:t>
            </a:r>
            <a:r>
              <a:t> to the household data</a:t>
            </a:r>
          </a:p>
          <a:p>
            <a:pPr lvl="2" marL="971550" indent="-194310" defTabSz="777240">
              <a:spcBef>
                <a:spcPts val="500"/>
              </a:spcBef>
              <a:defRPr sz="1700"/>
            </a:pPr>
            <a:r>
              <a:t>Weather prediction task: fit </a:t>
            </a:r>
            <a:r>
              <a:rPr b="1"/>
              <a:t>a logistic regression</a:t>
            </a:r>
            <a:r>
              <a:t> to the weather data</a:t>
            </a:r>
          </a:p>
          <a:p>
            <a:pPr lvl="2" marL="971550" indent="-194310" defTabSz="777240">
              <a:spcBef>
                <a:spcPts val="500"/>
              </a:spcBef>
              <a:defRPr sz="1700"/>
            </a:pPr>
            <a:r>
              <a:t>…</a:t>
            </a:r>
          </a:p>
        </p:txBody>
      </p:sp>
      <p:sp>
        <p:nvSpPr>
          <p:cNvPr id="1106"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07" name="On the Opportunities and Risks of Foundation Models. Bommasani, R et al. 2021"/>
          <p:cNvSpPr txBox="1"/>
          <p:nvPr/>
        </p:nvSpPr>
        <p:spPr>
          <a:xfrm>
            <a:off x="2021900" y="6285970"/>
            <a:ext cx="507797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On the Opportunities and Risks of Foundation Models. Bommasani, R et al. 2021</a:t>
            </a:r>
          </a:p>
        </p:txBody>
      </p:sp>
      <p:pic>
        <p:nvPicPr>
          <p:cNvPr id="1108" name="Screen Shot 2024-10-20 at 2.44.29 PM.png" descr="Screen Shot 2024-10-20 at 2.44.29 PM.png"/>
          <p:cNvPicPr>
            <a:picLocks noChangeAspect="1"/>
          </p:cNvPicPr>
          <p:nvPr/>
        </p:nvPicPr>
        <p:blipFill>
          <a:blip r:embed="rId4">
            <a:extLst/>
          </a:blip>
          <a:srcRect l="3536" t="15196" r="53105" b="15196"/>
          <a:stretch>
            <a:fillRect/>
          </a:stretch>
        </p:blipFill>
        <p:spPr>
          <a:xfrm>
            <a:off x="5123553" y="12846"/>
            <a:ext cx="3964617" cy="1434264"/>
          </a:xfrm>
          <a:prstGeom prst="rect">
            <a:avLst/>
          </a:prstGeom>
          <a:ln w="12700">
            <a:miter lim="400000"/>
          </a:ln>
        </p:spPr>
      </p:pic>
      <p:sp>
        <p:nvSpPr>
          <p:cNvPr id="1109" name="Title 1"/>
          <p:cNvSpPr txBox="1"/>
          <p:nvPr>
            <p:ph type="title"/>
          </p:nvPr>
        </p:nvSpPr>
        <p:spPr>
          <a:xfrm>
            <a:off x="446087" y="245533"/>
            <a:ext cx="4410380" cy="1143001"/>
          </a:xfrm>
          <a:prstGeom prst="rect">
            <a:avLst/>
          </a:prstGeom>
        </p:spPr>
        <p:txBody>
          <a:bodyPr>
            <a:normAutofit fontScale="100000" lnSpcReduction="0"/>
          </a:bodyPr>
          <a:lstStyle/>
          <a:p>
            <a:pPr/>
            <a:r>
              <a:t>Machine Learning (1990-2010)</a:t>
            </a:r>
          </a:p>
        </p:txBody>
      </p:sp>
      <p:grpSp>
        <p:nvGrpSpPr>
          <p:cNvPr id="1112" name="Group"/>
          <p:cNvGrpSpPr/>
          <p:nvPr/>
        </p:nvGrpSpPr>
        <p:grpSpPr>
          <a:xfrm>
            <a:off x="5321300" y="3722377"/>
            <a:ext cx="1681538" cy="827835"/>
            <a:chOff x="0" y="0"/>
            <a:chExt cx="1681536" cy="827833"/>
          </a:xfrm>
        </p:grpSpPr>
        <p:sp>
          <p:nvSpPr>
            <p:cNvPr id="1110" name="Quote Bubble"/>
            <p:cNvSpPr/>
            <p:nvPr/>
          </p:nvSpPr>
          <p:spPr>
            <a:xfrm>
              <a:off x="0" y="0"/>
              <a:ext cx="1681537" cy="827834"/>
            </a:xfrm>
            <a:prstGeom prst="wedgeEllipseCallout">
              <a:avLst>
                <a:gd name="adj1" fmla="val -49385"/>
                <a:gd name="adj2" fmla="val 70000"/>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11" name="Homogenization is the…"/>
            <p:cNvSpPr txBox="1"/>
            <p:nvPr/>
          </p:nvSpPr>
          <p:spPr>
            <a:xfrm>
              <a:off x="163380" y="122623"/>
              <a:ext cx="1416736" cy="569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000"/>
              </a:pPr>
              <a:r>
                <a:t>Homogenization is the </a:t>
              </a:r>
            </a:p>
            <a:p>
              <a:pPr>
                <a:defRPr sz="1000"/>
              </a:pPr>
              <a:r>
                <a:t>consolidation of </a:t>
              </a:r>
              <a:r>
                <a:rPr b="1"/>
                <a:t>learning</a:t>
              </a:r>
              <a:endParaRPr b="1"/>
            </a:p>
            <a:p>
              <a:pPr>
                <a:defRPr b="1" sz="1000"/>
              </a:pPr>
              <a:r>
                <a:t>algorithms</a:t>
              </a:r>
            </a:p>
          </p:txBody>
        </p:sp>
      </p:grpSp>
      <p:grpSp>
        <p:nvGrpSpPr>
          <p:cNvPr id="1115" name="Group"/>
          <p:cNvGrpSpPr/>
          <p:nvPr/>
        </p:nvGrpSpPr>
        <p:grpSpPr>
          <a:xfrm>
            <a:off x="4233" y="3551741"/>
            <a:ext cx="1681538" cy="827834"/>
            <a:chOff x="0" y="0"/>
            <a:chExt cx="1681536" cy="827833"/>
          </a:xfrm>
        </p:grpSpPr>
        <p:sp>
          <p:nvSpPr>
            <p:cNvPr id="1113" name="Quote Bubble"/>
            <p:cNvSpPr/>
            <p:nvPr/>
          </p:nvSpPr>
          <p:spPr>
            <a:xfrm>
              <a:off x="0" y="0"/>
              <a:ext cx="1681537" cy="827834"/>
            </a:xfrm>
            <a:prstGeom prst="wedgeEllipseCallout">
              <a:avLst>
                <a:gd name="adj1" fmla="val 32251"/>
                <a:gd name="adj2" fmla="val -80899"/>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14" name="You don’t have to explicitly tell how to solve each problem; it will emerge via learning algorithm"/>
            <p:cNvSpPr txBox="1"/>
            <p:nvPr/>
          </p:nvSpPr>
          <p:spPr>
            <a:xfrm>
              <a:off x="163380" y="122623"/>
              <a:ext cx="1416736" cy="569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800"/>
              </a:lvl1pPr>
            </a:lstStyle>
            <a:p>
              <a:pPr/>
              <a:r>
                <a:t>You don’t have to explicitly tell how to solve each problem; it will emerge via learning algorithm</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2" grpId="1"/>
      <p:bldP build="whole" bldLvl="1" animBg="1" rev="0" advAuto="0" spid="1115"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Content Placeholder 2"/>
          <p:cNvSpPr txBox="1"/>
          <p:nvPr>
            <p:ph type="body" sz="half" idx="4294967295"/>
          </p:nvPr>
        </p:nvSpPr>
        <p:spPr>
          <a:xfrm>
            <a:off x="257331" y="1686866"/>
            <a:ext cx="8696182" cy="2615869"/>
          </a:xfrm>
          <a:prstGeom prst="rect">
            <a:avLst/>
          </a:prstGeom>
        </p:spPr>
        <p:txBody>
          <a:bodyPr/>
          <a:lstStyle/>
          <a:p>
            <a:pPr marL="219455" indent="-219455" defTabSz="877823">
              <a:spcBef>
                <a:spcPts val="600"/>
              </a:spcBef>
              <a:defRPr sz="1919"/>
            </a:pPr>
            <a:r>
              <a:rPr b="1"/>
              <a:t>Machine Learning:</a:t>
            </a:r>
            <a:r>
              <a:t> could not cope up with the complex task in computer vision (CV) and natural language processing (NLP). Those complex task still would require some domain expertise to do feature engineering by the humans</a:t>
            </a:r>
          </a:p>
          <a:p>
            <a:pPr lvl="1" marL="585215" indent="-219455" defTabSz="877823">
              <a:spcBef>
                <a:spcPts val="600"/>
              </a:spcBef>
              <a:buChar char="•"/>
              <a:defRPr sz="1919"/>
            </a:pPr>
            <a:r>
              <a:t> Convert raw data eg, image into features/attributes</a:t>
            </a:r>
          </a:p>
          <a:p>
            <a:pPr lvl="2" marL="1097280" indent="-219455" defTabSz="877823">
              <a:spcBef>
                <a:spcPts val="600"/>
              </a:spcBef>
              <a:defRPr sz="1536"/>
            </a:pPr>
            <a:r>
              <a:t>Geometrical shape features </a:t>
            </a:r>
          </a:p>
          <a:p>
            <a:pPr lvl="2" marL="1097280" indent="-219455" defTabSz="877823">
              <a:spcBef>
                <a:spcPts val="600"/>
              </a:spcBef>
              <a:defRPr sz="1536"/>
            </a:pPr>
            <a:r>
              <a:t>SIFT feature </a:t>
            </a:r>
          </a:p>
          <a:p>
            <a:pPr lvl="2" marL="1097280" indent="-219455" defTabSz="877823">
              <a:spcBef>
                <a:spcPts val="600"/>
              </a:spcBef>
              <a:defRPr sz="1536"/>
            </a:pPr>
            <a:r>
              <a:t>HOG feature </a:t>
            </a:r>
          </a:p>
          <a:p>
            <a:pPr lvl="2" marL="1097280" indent="-219455" defTabSz="877823">
              <a:spcBef>
                <a:spcPts val="600"/>
              </a:spcBef>
              <a:defRPr sz="1536"/>
            </a:pPr>
            <a:r>
              <a:t>Wavelet feature</a:t>
            </a:r>
          </a:p>
        </p:txBody>
      </p:sp>
      <p:sp>
        <p:nvSpPr>
          <p:cNvPr id="1118"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19" name="Mark Zarella, David Breen, Alimoor Reza, Aladin Milutinovic, and Fernando Garcia. Lymph Node Metastasis Status in Breast Carcinoma Can Be Predicted via Image Analysis of Tumor Histology - Journal of Analytical Quantiative Cytopathology and Histopathology"/>
          <p:cNvSpPr txBox="1"/>
          <p:nvPr/>
        </p:nvSpPr>
        <p:spPr>
          <a:xfrm>
            <a:off x="810245" y="6042228"/>
            <a:ext cx="7939545" cy="4477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15833"/>
              </a:lnSpc>
              <a:spcBef>
                <a:spcPts val="800"/>
              </a:spcBef>
              <a:defRPr sz="10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Mark Zarella, David Breen, Alimoor Reza, Aladin Milutinovic, and Fernando Garcia. Lymph Node Metastasis Status in Breast Carcinoma Can Be Predicted via Image Analysis of Tumor Histology - Journal of Analytical Quantiative Cytopathology and Histopathology'2015</a:t>
            </a:r>
          </a:p>
        </p:txBody>
      </p:sp>
      <p:pic>
        <p:nvPicPr>
          <p:cNvPr id="1120" name="Screen Shot 2024-10-20 at 2.44.29 PM.png" descr="Screen Shot 2024-10-20 at 2.44.29 PM.png"/>
          <p:cNvPicPr>
            <a:picLocks noChangeAspect="1"/>
          </p:cNvPicPr>
          <p:nvPr/>
        </p:nvPicPr>
        <p:blipFill>
          <a:blip r:embed="rId4">
            <a:extLst/>
          </a:blip>
          <a:srcRect l="3536" t="15196" r="53105" b="15196"/>
          <a:stretch>
            <a:fillRect/>
          </a:stretch>
        </p:blipFill>
        <p:spPr>
          <a:xfrm>
            <a:off x="5123553" y="12846"/>
            <a:ext cx="3964617" cy="1434264"/>
          </a:xfrm>
          <a:prstGeom prst="rect">
            <a:avLst/>
          </a:prstGeom>
          <a:ln w="12700">
            <a:miter lim="400000"/>
          </a:ln>
        </p:spPr>
      </p:pic>
      <p:sp>
        <p:nvSpPr>
          <p:cNvPr id="1121" name="Title 1"/>
          <p:cNvSpPr txBox="1"/>
          <p:nvPr>
            <p:ph type="title"/>
          </p:nvPr>
        </p:nvSpPr>
        <p:spPr>
          <a:xfrm>
            <a:off x="446087" y="245533"/>
            <a:ext cx="4410380" cy="1143001"/>
          </a:xfrm>
          <a:prstGeom prst="rect">
            <a:avLst/>
          </a:prstGeom>
        </p:spPr>
        <p:txBody>
          <a:bodyPr>
            <a:normAutofit fontScale="100000" lnSpcReduction="0"/>
          </a:bodyPr>
          <a:lstStyle/>
          <a:p>
            <a:pPr/>
            <a:r>
              <a:t>Machine Learning (1990-2010)</a:t>
            </a:r>
          </a:p>
        </p:txBody>
      </p:sp>
      <p:pic>
        <p:nvPicPr>
          <p:cNvPr id="1122" name="Screen Shot 2024-10-20 at 3.28.56 PM.png" descr="Screen Shot 2024-10-20 at 3.28.56 PM.png"/>
          <p:cNvPicPr>
            <a:picLocks noChangeAspect="1"/>
          </p:cNvPicPr>
          <p:nvPr/>
        </p:nvPicPr>
        <p:blipFill>
          <a:blip r:embed="rId5">
            <a:extLst/>
          </a:blip>
          <a:srcRect l="0" t="0" r="0" b="67793"/>
          <a:stretch>
            <a:fillRect/>
          </a:stretch>
        </p:blipFill>
        <p:spPr>
          <a:xfrm>
            <a:off x="407289" y="4299560"/>
            <a:ext cx="5607919" cy="1690075"/>
          </a:xfrm>
          <a:prstGeom prst="rect">
            <a:avLst/>
          </a:prstGeom>
          <a:ln w="12700">
            <a:miter lim="400000"/>
          </a:ln>
        </p:spPr>
      </p:pic>
      <p:pic>
        <p:nvPicPr>
          <p:cNvPr id="1123" name="Screen Shot 2024-10-20 at 3.27.22 PM.png" descr="Screen Shot 2024-10-20 at 3.27.22 PM.png"/>
          <p:cNvPicPr>
            <a:picLocks noChangeAspect="1"/>
          </p:cNvPicPr>
          <p:nvPr/>
        </p:nvPicPr>
        <p:blipFill>
          <a:blip r:embed="rId6">
            <a:extLst/>
          </a:blip>
          <a:srcRect l="1217" t="18126" r="76131" b="19331"/>
          <a:stretch>
            <a:fillRect/>
          </a:stretch>
        </p:blipFill>
        <p:spPr>
          <a:xfrm>
            <a:off x="6324298" y="2339662"/>
            <a:ext cx="2071245" cy="2706362"/>
          </a:xfrm>
          <a:prstGeom prst="rect">
            <a:avLst/>
          </a:prstGeom>
          <a:ln w="76200">
            <a:solidFill>
              <a:schemeClr val="accent6">
                <a:lumOff val="18921"/>
              </a:schemeClr>
            </a:solidFill>
          </a:ln>
        </p:spPr>
      </p:pic>
      <p:sp>
        <p:nvSpPr>
          <p:cNvPr id="1124" name="Line"/>
          <p:cNvSpPr/>
          <p:nvPr/>
        </p:nvSpPr>
        <p:spPr>
          <a:xfrm>
            <a:off x="4012264" y="3076030"/>
            <a:ext cx="2396666" cy="595843"/>
          </a:xfrm>
          <a:prstGeom prst="line">
            <a:avLst/>
          </a:prstGeom>
          <a:ln w="762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itle 1"/>
          <p:cNvSpPr txBox="1"/>
          <p:nvPr>
            <p:ph type="title"/>
          </p:nvPr>
        </p:nvSpPr>
        <p:spPr>
          <a:xfrm>
            <a:off x="446087" y="0"/>
            <a:ext cx="8229601" cy="1143000"/>
          </a:xfrm>
          <a:prstGeom prst="rect">
            <a:avLst/>
          </a:prstGeom>
        </p:spPr>
        <p:txBody>
          <a:bodyPr>
            <a:normAutofit fontScale="100000" lnSpcReduction="0"/>
          </a:bodyPr>
          <a:lstStyle>
            <a:lvl1pPr algn="ctr">
              <a:defRPr sz="2400"/>
            </a:lvl1pPr>
          </a:lstStyle>
          <a:p>
            <a:pPr/>
            <a:r>
              <a:t>Recap: Image segmentation</a:t>
            </a:r>
          </a:p>
        </p:txBody>
      </p:sp>
      <p:sp>
        <p:nvSpPr>
          <p:cNvPr id="283" name="Content Placeholder 2"/>
          <p:cNvSpPr txBox="1"/>
          <p:nvPr>
            <p:ph type="body" idx="4294967295"/>
          </p:nvPr>
        </p:nvSpPr>
        <p:spPr>
          <a:xfrm>
            <a:off x="446087" y="1420812"/>
            <a:ext cx="8229601" cy="4525963"/>
          </a:xfrm>
          <a:prstGeom prst="rect">
            <a:avLst/>
          </a:prstGeom>
        </p:spPr>
        <p:txBody>
          <a:bodyPr/>
          <a:lstStyle>
            <a:lvl1pPr>
              <a:spcBef>
                <a:spcPts val="600"/>
              </a:spcBef>
              <a:defRPr sz="2800"/>
            </a:lvl1pPr>
          </a:lstStyle>
          <a:p>
            <a:pPr/>
            <a:r>
              <a:t>Goal: break apart an image into simpler components</a:t>
            </a:r>
          </a:p>
        </p:txBody>
      </p:sp>
      <p:pic>
        <p:nvPicPr>
          <p:cNvPr id="284" name="Picture 3" descr="Picture 3"/>
          <p:cNvPicPr>
            <a:picLocks noChangeAspect="1"/>
          </p:cNvPicPr>
          <p:nvPr/>
        </p:nvPicPr>
        <p:blipFill>
          <a:blip r:embed="rId2">
            <a:extLst/>
          </a:blip>
          <a:stretch>
            <a:fillRect/>
          </a:stretch>
        </p:blipFill>
        <p:spPr>
          <a:xfrm>
            <a:off x="950912" y="2479675"/>
            <a:ext cx="3108326" cy="2343150"/>
          </a:xfrm>
          <a:prstGeom prst="rect">
            <a:avLst/>
          </a:prstGeom>
          <a:ln w="12700">
            <a:miter lim="400000"/>
          </a:ln>
        </p:spPr>
      </p:pic>
      <p:pic>
        <p:nvPicPr>
          <p:cNvPr id="285" name="Picture 4" descr="Picture 4"/>
          <p:cNvPicPr>
            <a:picLocks noChangeAspect="1"/>
          </p:cNvPicPr>
          <p:nvPr/>
        </p:nvPicPr>
        <p:blipFill>
          <a:blip r:embed="rId3">
            <a:extLst/>
          </a:blip>
          <a:stretch>
            <a:fillRect/>
          </a:stretch>
        </p:blipFill>
        <p:spPr>
          <a:xfrm>
            <a:off x="5083175" y="2479675"/>
            <a:ext cx="3106739" cy="2343150"/>
          </a:xfrm>
          <a:prstGeom prst="rect">
            <a:avLst/>
          </a:prstGeom>
          <a:ln w="12700">
            <a:miter lim="400000"/>
          </a:ln>
        </p:spPr>
      </p:pic>
      <p:sp>
        <p:nvSpPr>
          <p:cNvPr id="286" name="Line 5"/>
          <p:cNvSpPr/>
          <p:nvPr/>
        </p:nvSpPr>
        <p:spPr>
          <a:xfrm>
            <a:off x="4203700" y="3622675"/>
            <a:ext cx="676275" cy="0"/>
          </a:xfrm>
          <a:prstGeom prst="line">
            <a:avLst/>
          </a:prstGeom>
          <a:ln w="76200">
            <a:solidFill>
              <a:srgbClr val="FF0000"/>
            </a:solidFill>
            <a:tailEnd type="triangle"/>
          </a:ln>
        </p:spPr>
        <p:txBody>
          <a:bodyPr lIns="45719" rIns="45719"/>
          <a:lstStyle/>
          <a:p>
            <a:pPr/>
          </a:p>
        </p:txBody>
      </p:sp>
      <p:sp>
        <p:nvSpPr>
          <p:cNvPr id="287" name="CS 195: Computer Vision (Dr Alimoor Reza)"/>
          <p:cNvSpPr/>
          <p:nvPr/>
        </p:nvSpPr>
        <p:spPr>
          <a:xfrm>
            <a:off x="847788" y="6542782"/>
            <a:ext cx="7515268" cy="249360"/>
          </a:xfrm>
          <a:prstGeom prst="rect">
            <a:avLst/>
          </a:prstGeom>
          <a:blipFill>
            <a:blip r:embed="rId4"/>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27" name="On the Opportunities and Risks of Foundation Models. Bommasani, R et al. 2021"/>
          <p:cNvSpPr txBox="1"/>
          <p:nvPr/>
        </p:nvSpPr>
        <p:spPr>
          <a:xfrm>
            <a:off x="2021900" y="6285970"/>
            <a:ext cx="507797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On the Opportunities and Risks of Foundation Models. Bommasani, R et al. 2021</a:t>
            </a:r>
          </a:p>
        </p:txBody>
      </p:sp>
      <p:grpSp>
        <p:nvGrpSpPr>
          <p:cNvPr id="1130" name="Group"/>
          <p:cNvGrpSpPr/>
          <p:nvPr/>
        </p:nvGrpSpPr>
        <p:grpSpPr>
          <a:xfrm>
            <a:off x="6058761" y="23680"/>
            <a:ext cx="2954529" cy="1434264"/>
            <a:chOff x="0" y="0"/>
            <a:chExt cx="2954528" cy="1434262"/>
          </a:xfrm>
        </p:grpSpPr>
        <p:pic>
          <p:nvPicPr>
            <p:cNvPr id="1128" name="Screen Shot 2024-10-20 at 2.44.29 PM.png" descr="Screen Shot 2024-10-20 at 2.44.29 PM.png"/>
            <p:cNvPicPr>
              <a:picLocks noChangeAspect="1"/>
            </p:cNvPicPr>
            <p:nvPr/>
          </p:nvPicPr>
          <p:blipFill>
            <a:blip r:embed="rId4">
              <a:extLst/>
            </a:blip>
            <a:srcRect l="3532" t="15196" r="76666" b="15196"/>
            <a:stretch>
              <a:fillRect/>
            </a:stretch>
          </p:blipFill>
          <p:spPr>
            <a:xfrm>
              <a:off x="0" y="0"/>
              <a:ext cx="1810540" cy="1434263"/>
            </a:xfrm>
            <a:prstGeom prst="rect">
              <a:avLst/>
            </a:prstGeom>
            <a:ln w="12700" cap="flat">
              <a:noFill/>
              <a:miter lim="400000"/>
            </a:ln>
            <a:effectLst/>
          </p:spPr>
        </p:pic>
        <p:pic>
          <p:nvPicPr>
            <p:cNvPr id="1129" name="Screen Shot 2024-10-20 at 2.44.29 PM.png" descr="Screen Shot 2024-10-20 at 2.44.29 PM.png"/>
            <p:cNvPicPr>
              <a:picLocks noChangeAspect="1"/>
            </p:cNvPicPr>
            <p:nvPr/>
          </p:nvPicPr>
          <p:blipFill>
            <a:blip r:embed="rId4">
              <a:extLst/>
            </a:blip>
            <a:srcRect l="45212" t="15196" r="42165" b="15196"/>
            <a:stretch>
              <a:fillRect/>
            </a:stretch>
          </p:blipFill>
          <p:spPr>
            <a:xfrm>
              <a:off x="1800319" y="0"/>
              <a:ext cx="1154210" cy="1434263"/>
            </a:xfrm>
            <a:prstGeom prst="rect">
              <a:avLst/>
            </a:prstGeom>
            <a:ln w="12700" cap="flat">
              <a:noFill/>
              <a:miter lim="400000"/>
            </a:ln>
            <a:effectLst/>
          </p:spPr>
        </p:pic>
      </p:grpSp>
      <p:sp>
        <p:nvSpPr>
          <p:cNvPr id="1131" name="Content Placeholder 2"/>
          <p:cNvSpPr txBox="1"/>
          <p:nvPr>
            <p:ph type="body" idx="4294967295"/>
          </p:nvPr>
        </p:nvSpPr>
        <p:spPr>
          <a:xfrm>
            <a:off x="257331" y="1419476"/>
            <a:ext cx="8696182" cy="5092364"/>
          </a:xfrm>
          <a:prstGeom prst="rect">
            <a:avLst/>
          </a:prstGeom>
        </p:spPr>
        <p:txBody>
          <a:bodyPr/>
          <a:lstStyle/>
          <a:p>
            <a:pPr marL="192023" indent="-192023" defTabSz="768095">
              <a:spcBef>
                <a:spcPts val="500"/>
              </a:spcBef>
              <a:defRPr sz="1679"/>
            </a:pPr>
            <a:r>
              <a:rPr b="1"/>
              <a:t>Deep Learning:</a:t>
            </a:r>
            <a:r>
              <a:t> Around 2010, represents another shift from the way AI systems were built previously. Let’s explain it in terms of emergence and homogenization</a:t>
            </a:r>
          </a:p>
          <a:p>
            <a:pPr lvl="1" marL="512063" indent="-192023" defTabSz="768095">
              <a:spcBef>
                <a:spcPts val="200"/>
              </a:spcBef>
              <a:buChar char="•"/>
              <a:defRPr sz="1679"/>
            </a:pPr>
          </a:p>
          <a:p>
            <a:pPr lvl="1" marL="512063" indent="-192023" defTabSz="768095">
              <a:spcBef>
                <a:spcPts val="200"/>
              </a:spcBef>
              <a:buChar char="•"/>
              <a:defRPr sz="1679"/>
            </a:pPr>
            <a:r>
              <a:rPr b="1"/>
              <a:t>Emergence</a:t>
            </a:r>
            <a:r>
              <a:t>: rather than </a:t>
            </a:r>
            <a:r>
              <a:rPr i="1" u="sng"/>
              <a:t>feature engineering</a:t>
            </a:r>
            <a:r>
              <a:t>, deep learning with deep neural network would implicitly induce good features based on the raw input data. The higher-level </a:t>
            </a:r>
            <a:r>
              <a:rPr b="1">
                <a:solidFill>
                  <a:srgbClr val="0433FF"/>
                </a:solidFill>
              </a:rPr>
              <a:t>features</a:t>
            </a:r>
            <a:r>
              <a:t> </a:t>
            </a:r>
            <a:r>
              <a:rPr b="1"/>
              <a:t>emerges</a:t>
            </a:r>
            <a:r>
              <a:t> through the training process. Various types of deep neural networks (DNNs) were proposed each capable of automatically discovering good “high-level features”</a:t>
            </a:r>
          </a:p>
          <a:p>
            <a:pPr lvl="3" marL="1344167" indent="-192023" defTabSz="768095">
              <a:spcBef>
                <a:spcPts val="200"/>
              </a:spcBef>
              <a:buChar char="•"/>
              <a:defRPr sz="1679"/>
            </a:pPr>
            <a:r>
              <a:t>Convolutional Neural Networks (CNN): </a:t>
            </a:r>
            <a:r>
              <a:rPr b="1"/>
              <a:t>ResNet, AlexNet</a:t>
            </a:r>
          </a:p>
          <a:p>
            <a:pPr lvl="3" marL="1344167" indent="-192023" defTabSz="768095">
              <a:spcBef>
                <a:spcPts val="200"/>
              </a:spcBef>
              <a:buChar char="•"/>
              <a:defRPr sz="1679"/>
            </a:pPr>
            <a:r>
              <a:t>Long Short-Term Memory Networks</a:t>
            </a:r>
          </a:p>
          <a:p>
            <a:pPr lvl="3" marL="1344167" indent="-192023" defTabSz="768095">
              <a:spcBef>
                <a:spcPts val="200"/>
              </a:spcBef>
              <a:buChar char="•"/>
              <a:defRPr sz="1679"/>
            </a:pPr>
            <a:r>
              <a:t>Graph Neural Networks</a:t>
            </a:r>
          </a:p>
          <a:p>
            <a:pPr lvl="1" marL="512063" indent="-192023" defTabSz="768095">
              <a:spcBef>
                <a:spcPts val="500"/>
              </a:spcBef>
              <a:buChar char="•"/>
              <a:defRPr sz="1679"/>
            </a:pPr>
          </a:p>
          <a:p>
            <a:pPr lvl="1" marL="512063" indent="-192023" defTabSz="768095">
              <a:spcBef>
                <a:spcPts val="500"/>
              </a:spcBef>
              <a:buChar char="•"/>
              <a:defRPr sz="1679"/>
            </a:pPr>
            <a:r>
              <a:rPr b="1"/>
              <a:t>Homogenization</a:t>
            </a:r>
            <a:r>
              <a:t>: rather than feature engineering pipeline, for example a single </a:t>
            </a:r>
            <a:r>
              <a:rPr b="1"/>
              <a:t>ResNet </a:t>
            </a:r>
            <a:r>
              <a:t>deep neural network </a:t>
            </a:r>
            <a:r>
              <a:rPr b="1">
                <a:solidFill>
                  <a:srgbClr val="FF2600"/>
                </a:solidFill>
              </a:rPr>
              <a:t>architecture</a:t>
            </a:r>
            <a:r>
              <a:t> can solve a wide range of applications</a:t>
            </a:r>
          </a:p>
          <a:p>
            <a:pPr lvl="2" marL="960119" indent="-192023" defTabSz="768095">
              <a:spcBef>
                <a:spcPts val="500"/>
              </a:spcBef>
              <a:defRPr sz="1679"/>
            </a:pPr>
            <a:r>
              <a:t>Face recognition for employee authentication: train </a:t>
            </a:r>
            <a:r>
              <a:rPr b="1"/>
              <a:t>a ResNet </a:t>
            </a:r>
            <a:r>
              <a:t>to the employee images</a:t>
            </a:r>
          </a:p>
          <a:p>
            <a:pPr lvl="2" marL="960119" indent="-192023" defTabSz="768095">
              <a:spcBef>
                <a:spcPts val="500"/>
              </a:spcBef>
              <a:defRPr sz="1679"/>
            </a:pPr>
            <a:r>
              <a:t>Plant subspecies recognition: train </a:t>
            </a:r>
            <a:r>
              <a:rPr b="1"/>
              <a:t>a ResNet </a:t>
            </a:r>
            <a:r>
              <a:t>to the images of different subspecies of plants</a:t>
            </a:r>
          </a:p>
          <a:p>
            <a:pPr lvl="2" marL="960119" indent="-192023" defTabSz="768095">
              <a:spcBef>
                <a:spcPts val="500"/>
              </a:spcBef>
              <a:defRPr sz="1679"/>
            </a:pPr>
            <a:r>
              <a:t>…</a:t>
            </a:r>
          </a:p>
        </p:txBody>
      </p:sp>
      <p:sp>
        <p:nvSpPr>
          <p:cNvPr id="1132" name="Title 1"/>
          <p:cNvSpPr txBox="1"/>
          <p:nvPr>
            <p:ph type="title"/>
          </p:nvPr>
        </p:nvSpPr>
        <p:spPr>
          <a:xfrm>
            <a:off x="446087" y="245533"/>
            <a:ext cx="4410380" cy="1143001"/>
          </a:xfrm>
          <a:prstGeom prst="rect">
            <a:avLst/>
          </a:prstGeom>
        </p:spPr>
        <p:txBody>
          <a:bodyPr>
            <a:normAutofit fontScale="100000" lnSpcReduction="0"/>
          </a:bodyPr>
          <a:lstStyle/>
          <a:p>
            <a:pPr/>
            <a:r>
              <a:t>Deep Learning </a:t>
            </a:r>
          </a:p>
          <a:p>
            <a:pPr/>
            <a:r>
              <a:t>(2010-2018)</a:t>
            </a:r>
          </a:p>
        </p:txBody>
      </p:sp>
      <p:grpSp>
        <p:nvGrpSpPr>
          <p:cNvPr id="1135" name="Group"/>
          <p:cNvGrpSpPr/>
          <p:nvPr/>
        </p:nvGrpSpPr>
        <p:grpSpPr>
          <a:xfrm>
            <a:off x="3779921" y="332044"/>
            <a:ext cx="1651001" cy="812801"/>
            <a:chOff x="0" y="0"/>
            <a:chExt cx="1651000" cy="812800"/>
          </a:xfrm>
        </p:grpSpPr>
        <p:sp>
          <p:nvSpPr>
            <p:cNvPr id="1133" name="Quote Bubble"/>
            <p:cNvSpPr/>
            <p:nvPr/>
          </p:nvSpPr>
          <p:spPr>
            <a:xfrm>
              <a:off x="0" y="0"/>
              <a:ext cx="1651000" cy="812800"/>
            </a:xfrm>
            <a:prstGeom prst="wedgeEllipseCallout">
              <a:avLst>
                <a:gd name="adj1" fmla="val -49385"/>
                <a:gd name="adj2" fmla="val 70000"/>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34" name="Computer vision popularized…"/>
            <p:cNvSpPr txBox="1"/>
            <p:nvPr/>
          </p:nvSpPr>
          <p:spPr>
            <a:xfrm>
              <a:off x="58813" y="209296"/>
              <a:ext cx="1586593" cy="3936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1000"/>
              </a:pPr>
              <a:r>
                <a:t>Computer vision popularized</a:t>
              </a:r>
            </a:p>
            <a:p>
              <a:pPr>
                <a:defRPr sz="1000"/>
              </a:pPr>
              <a:r>
                <a:t>Deep learning</a:t>
              </a:r>
            </a:p>
          </p:txBody>
        </p:sp>
      </p:grpSp>
      <p:grpSp>
        <p:nvGrpSpPr>
          <p:cNvPr id="1138" name="Group"/>
          <p:cNvGrpSpPr/>
          <p:nvPr/>
        </p:nvGrpSpPr>
        <p:grpSpPr>
          <a:xfrm>
            <a:off x="5321300" y="3722377"/>
            <a:ext cx="1681537" cy="827835"/>
            <a:chOff x="0" y="0"/>
            <a:chExt cx="1681536" cy="827833"/>
          </a:xfrm>
        </p:grpSpPr>
        <p:sp>
          <p:nvSpPr>
            <p:cNvPr id="1136" name="Quote Bubble"/>
            <p:cNvSpPr/>
            <p:nvPr/>
          </p:nvSpPr>
          <p:spPr>
            <a:xfrm>
              <a:off x="0" y="0"/>
              <a:ext cx="1681537" cy="827834"/>
            </a:xfrm>
            <a:prstGeom prst="wedgeEllipseCallout">
              <a:avLst>
                <a:gd name="adj1" fmla="val -49385"/>
                <a:gd name="adj2" fmla="val 70000"/>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37" name="Homogenization is the…"/>
            <p:cNvSpPr txBox="1"/>
            <p:nvPr/>
          </p:nvSpPr>
          <p:spPr>
            <a:xfrm>
              <a:off x="163380" y="122623"/>
              <a:ext cx="1416736" cy="569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000"/>
              </a:pPr>
              <a:r>
                <a:t>Homogenization is the </a:t>
              </a:r>
            </a:p>
            <a:p>
              <a:pPr>
                <a:defRPr sz="1000"/>
              </a:pPr>
              <a:r>
                <a:t>consolidation of </a:t>
              </a:r>
              <a:r>
                <a:rPr b="1"/>
                <a:t>network architectures</a:t>
              </a:r>
            </a:p>
          </p:txBody>
        </p:sp>
      </p:grpSp>
      <p:grpSp>
        <p:nvGrpSpPr>
          <p:cNvPr id="1141" name="Group"/>
          <p:cNvGrpSpPr/>
          <p:nvPr/>
        </p:nvGrpSpPr>
        <p:grpSpPr>
          <a:xfrm>
            <a:off x="4233" y="3551741"/>
            <a:ext cx="1681538" cy="827834"/>
            <a:chOff x="0" y="0"/>
            <a:chExt cx="1681536" cy="827833"/>
          </a:xfrm>
        </p:grpSpPr>
        <p:sp>
          <p:nvSpPr>
            <p:cNvPr id="1139" name="Quote Bubble"/>
            <p:cNvSpPr/>
            <p:nvPr/>
          </p:nvSpPr>
          <p:spPr>
            <a:xfrm>
              <a:off x="0" y="0"/>
              <a:ext cx="1681537" cy="827834"/>
            </a:xfrm>
            <a:prstGeom prst="wedgeEllipseCallout">
              <a:avLst>
                <a:gd name="adj1" fmla="val 32251"/>
                <a:gd name="adj2" fmla="val -80899"/>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40" name="You don’t have to explicitly tell predictors/features; it will emerge inside the neural network"/>
            <p:cNvSpPr txBox="1"/>
            <p:nvPr/>
          </p:nvSpPr>
          <p:spPr>
            <a:xfrm>
              <a:off x="163380" y="122623"/>
              <a:ext cx="1416736" cy="569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800"/>
              </a:lvl1pPr>
            </a:lstStyle>
            <a:p>
              <a:pPr/>
              <a:r>
                <a:t>You don’t have to explicitly tell predictors/features; it will emerge inside the neural network</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8" grpId="2"/>
      <p:bldP build="whole" bldLvl="1" animBg="1" rev="0" advAuto="0" spid="1135" grpId="1"/>
      <p:bldP build="whole" bldLvl="1" animBg="1" rev="0" advAuto="0" spid="1141"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44" name="On the Opportunities and Risks of Foundation Models. Bommasani, R et al. 2021"/>
          <p:cNvSpPr txBox="1"/>
          <p:nvPr/>
        </p:nvSpPr>
        <p:spPr>
          <a:xfrm>
            <a:off x="2021900" y="6285970"/>
            <a:ext cx="507797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On the Opportunities and Risks of Foundation Models. Bommasani, R et al. 2021</a:t>
            </a:r>
          </a:p>
        </p:txBody>
      </p:sp>
      <p:sp>
        <p:nvSpPr>
          <p:cNvPr id="1145" name="Content Placeholder 2"/>
          <p:cNvSpPr txBox="1"/>
          <p:nvPr>
            <p:ph type="body" idx="4294967295"/>
          </p:nvPr>
        </p:nvSpPr>
        <p:spPr>
          <a:xfrm>
            <a:off x="257331" y="1691078"/>
            <a:ext cx="8696182" cy="4616203"/>
          </a:xfrm>
          <a:prstGeom prst="rect">
            <a:avLst/>
          </a:prstGeom>
        </p:spPr>
        <p:txBody>
          <a:bodyPr/>
          <a:lstStyle/>
          <a:p>
            <a:pPr marL="203454" indent="-203454" defTabSz="813816">
              <a:spcBef>
                <a:spcPts val="500"/>
              </a:spcBef>
              <a:defRPr sz="1779"/>
            </a:pPr>
            <a:r>
              <a:rPr b="1"/>
              <a:t>Foundation Model:</a:t>
            </a:r>
            <a:r>
              <a:t> Around 2018, represents one more shift of general AI paradigm. Mainly the area of Natural language Processing (NLP) witnessed this seismic shift; however these change is applicable to Computer Vision and other areas of AI. Foundational models are enabled by two things:</a:t>
            </a:r>
          </a:p>
          <a:p>
            <a:pPr lvl="1" marL="542544" indent="-203454" defTabSz="813816">
              <a:spcBef>
                <a:spcPts val="500"/>
              </a:spcBef>
              <a:buChar char="•"/>
              <a:defRPr sz="1779"/>
            </a:pPr>
            <a:r>
              <a:rPr b="1"/>
              <a:t>Scale</a:t>
            </a:r>
            <a:r>
              <a:t>: this property made foundation model a powerful one. Scale was achieved by: </a:t>
            </a:r>
          </a:p>
          <a:p>
            <a:pPr lvl="2" marL="1017269" indent="-203454" defTabSz="813816">
              <a:spcBef>
                <a:spcPts val="500"/>
              </a:spcBef>
              <a:defRPr sz="1424"/>
            </a:pPr>
            <a:r>
              <a:rPr b="1"/>
              <a:t>Better GPU:</a:t>
            </a:r>
            <a:r>
              <a:t> faster computation</a:t>
            </a:r>
          </a:p>
          <a:p>
            <a:pPr lvl="2" marL="1017269" indent="-203454" defTabSz="813816">
              <a:spcBef>
                <a:spcPts val="500"/>
              </a:spcBef>
              <a:defRPr sz="1424"/>
            </a:pPr>
            <a:r>
              <a:rPr b="1"/>
              <a:t>Better deep neural network:</a:t>
            </a:r>
            <a:r>
              <a:t> eg, Transformer model</a:t>
            </a:r>
          </a:p>
          <a:p>
            <a:pPr lvl="2" marL="1017269" indent="-203454" defTabSz="813816">
              <a:spcBef>
                <a:spcPts val="500"/>
              </a:spcBef>
              <a:defRPr sz="1424"/>
            </a:pPr>
            <a:r>
              <a:rPr b="1"/>
              <a:t>Much more training data:</a:t>
            </a:r>
            <a:r>
              <a:t> in the scale of billions and more</a:t>
            </a:r>
          </a:p>
          <a:p>
            <a:pPr lvl="2" marL="1017269" indent="-203454" defTabSz="813816">
              <a:spcBef>
                <a:spcPts val="500"/>
              </a:spcBef>
              <a:defRPr sz="1424"/>
            </a:pPr>
            <a:r>
              <a:rPr b="1"/>
              <a:t>Self-supervised learning:</a:t>
            </a:r>
            <a:r>
              <a:t> suppress a small portion of the data and train a model to do the prediction (BERT, GPT models are learned via self-supervised method)</a:t>
            </a:r>
          </a:p>
          <a:p>
            <a:pPr lvl="1" marL="542544" indent="-203454" defTabSz="813816">
              <a:spcBef>
                <a:spcPts val="200"/>
              </a:spcBef>
              <a:buChar char="•"/>
              <a:defRPr sz="1779"/>
            </a:pPr>
          </a:p>
          <a:p>
            <a:pPr lvl="1" marL="542544" indent="-203454" defTabSz="813816">
              <a:spcBef>
                <a:spcPts val="200"/>
              </a:spcBef>
              <a:buChar char="•"/>
              <a:defRPr sz="1779"/>
            </a:pPr>
            <a:r>
              <a:rPr b="1"/>
              <a:t>Transfer learning</a:t>
            </a:r>
            <a:r>
              <a:t>: take knowledge from one task </a:t>
            </a:r>
            <a:r>
              <a:rPr i="1" sz="1424"/>
              <a:t>(object recognition of 1000 image category using ImageNet)</a:t>
            </a:r>
            <a:r>
              <a:t> and apply it to another task </a:t>
            </a:r>
            <a:r>
              <a:rPr i="1" sz="1424"/>
              <a:t>(21 underwater animal recognition task)</a:t>
            </a:r>
            <a:r>
              <a:t>. It makes foundation model possible.</a:t>
            </a:r>
          </a:p>
          <a:p>
            <a:pPr lvl="2" marL="1017269" indent="-203454" defTabSz="813816">
              <a:spcBef>
                <a:spcPts val="200"/>
              </a:spcBef>
              <a:defRPr sz="1335"/>
            </a:pPr>
            <a:r>
              <a:t>You have already done transfer learning when you took a </a:t>
            </a:r>
            <a:r>
              <a:rPr i="1"/>
              <a:t>pre-trained</a:t>
            </a:r>
            <a:r>
              <a:t> AlexNet/ResNet model for your homework#3 and fine-tuned it on another (adapting pretrained AlexNet on Drake’s underwater images)</a:t>
            </a:r>
          </a:p>
        </p:txBody>
      </p:sp>
      <p:sp>
        <p:nvSpPr>
          <p:cNvPr id="1146" name="Title 1"/>
          <p:cNvSpPr txBox="1"/>
          <p:nvPr>
            <p:ph type="title"/>
          </p:nvPr>
        </p:nvSpPr>
        <p:spPr>
          <a:xfrm>
            <a:off x="446087" y="245533"/>
            <a:ext cx="4410380" cy="1143001"/>
          </a:xfrm>
          <a:prstGeom prst="rect">
            <a:avLst/>
          </a:prstGeom>
        </p:spPr>
        <p:txBody>
          <a:bodyPr>
            <a:normAutofit fontScale="100000" lnSpcReduction="0"/>
          </a:bodyPr>
          <a:lstStyle/>
          <a:p>
            <a:pPr/>
            <a:r>
              <a:t>Foundation Models </a:t>
            </a:r>
          </a:p>
          <a:p>
            <a:pPr/>
            <a:r>
              <a:t>(2018-present)</a:t>
            </a:r>
          </a:p>
        </p:txBody>
      </p:sp>
      <p:grpSp>
        <p:nvGrpSpPr>
          <p:cNvPr id="1149" name="Group"/>
          <p:cNvGrpSpPr/>
          <p:nvPr/>
        </p:nvGrpSpPr>
        <p:grpSpPr>
          <a:xfrm>
            <a:off x="5605795" y="21313"/>
            <a:ext cx="3523884" cy="1434264"/>
            <a:chOff x="0" y="0"/>
            <a:chExt cx="3523883" cy="1434262"/>
          </a:xfrm>
        </p:grpSpPr>
        <p:pic>
          <p:nvPicPr>
            <p:cNvPr id="1147" name="Screen Shot 2024-10-20 at 2.44.29 PM.png" descr="Screen Shot 2024-10-20 at 2.44.29 PM.png"/>
            <p:cNvPicPr>
              <a:picLocks noChangeAspect="1"/>
            </p:cNvPicPr>
            <p:nvPr/>
          </p:nvPicPr>
          <p:blipFill>
            <a:blip r:embed="rId4">
              <a:extLst/>
            </a:blip>
            <a:srcRect l="57460" t="15196" r="23531" b="15196"/>
            <a:stretch>
              <a:fillRect/>
            </a:stretch>
          </p:blipFill>
          <p:spPr>
            <a:xfrm>
              <a:off x="1785802" y="0"/>
              <a:ext cx="1738082" cy="1434263"/>
            </a:xfrm>
            <a:prstGeom prst="rect">
              <a:avLst/>
            </a:prstGeom>
            <a:ln w="12700" cap="flat">
              <a:noFill/>
              <a:miter lim="400000"/>
            </a:ln>
            <a:effectLst/>
          </p:spPr>
        </p:pic>
        <p:pic>
          <p:nvPicPr>
            <p:cNvPr id="1148" name="Screen Shot 2024-10-20 at 2.44.29 PM.png" descr="Screen Shot 2024-10-20 at 2.44.29 PM.png"/>
            <p:cNvPicPr>
              <a:picLocks noChangeAspect="1"/>
            </p:cNvPicPr>
            <p:nvPr/>
          </p:nvPicPr>
          <p:blipFill>
            <a:blip r:embed="rId4">
              <a:extLst/>
            </a:blip>
            <a:srcRect l="3532" t="15196" r="76666" b="15196"/>
            <a:stretch>
              <a:fillRect/>
            </a:stretch>
          </p:blipFill>
          <p:spPr>
            <a:xfrm>
              <a:off x="0" y="0"/>
              <a:ext cx="1810540" cy="1434263"/>
            </a:xfrm>
            <a:prstGeom prst="rect">
              <a:avLst/>
            </a:prstGeom>
            <a:ln w="12700" cap="flat">
              <a:noFill/>
              <a:miter lim="400000"/>
            </a:ln>
            <a:effectLst/>
          </p:spPr>
        </p:pic>
      </p:grpSp>
      <p:grpSp>
        <p:nvGrpSpPr>
          <p:cNvPr id="1152" name="Group"/>
          <p:cNvGrpSpPr/>
          <p:nvPr/>
        </p:nvGrpSpPr>
        <p:grpSpPr>
          <a:xfrm>
            <a:off x="3652921" y="642776"/>
            <a:ext cx="1651001" cy="812801"/>
            <a:chOff x="-38100" y="0"/>
            <a:chExt cx="1651000" cy="812800"/>
          </a:xfrm>
        </p:grpSpPr>
        <p:sp>
          <p:nvSpPr>
            <p:cNvPr id="1150" name="Quote Bubble"/>
            <p:cNvSpPr/>
            <p:nvPr/>
          </p:nvSpPr>
          <p:spPr>
            <a:xfrm>
              <a:off x="-38100" y="0"/>
              <a:ext cx="1651000" cy="812800"/>
            </a:xfrm>
            <a:prstGeom prst="wedgeEllipseCallout">
              <a:avLst>
                <a:gd name="adj1" fmla="val -49385"/>
                <a:gd name="adj2" fmla="val 70000"/>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51" name="NLP popularized…"/>
            <p:cNvSpPr txBox="1"/>
            <p:nvPr/>
          </p:nvSpPr>
          <p:spPr>
            <a:xfrm>
              <a:off x="278946" y="200830"/>
              <a:ext cx="1105940" cy="393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1000"/>
              </a:pPr>
              <a:r>
                <a:t>NLP popularized</a:t>
              </a:r>
            </a:p>
            <a:p>
              <a:pPr>
                <a:defRPr sz="1000"/>
              </a:pPr>
              <a:r>
                <a:t>Foundation Models</a:t>
              </a:r>
            </a:p>
          </p:txBody>
        </p:sp>
      </p:grpSp>
      <p:sp>
        <p:nvSpPr>
          <p:cNvPr id="1153" name="Rounded Rectangle"/>
          <p:cNvSpPr/>
          <p:nvPr/>
        </p:nvSpPr>
        <p:spPr>
          <a:xfrm>
            <a:off x="1028700" y="3794483"/>
            <a:ext cx="7819624" cy="787401"/>
          </a:xfrm>
          <a:prstGeom prst="roundRect">
            <a:avLst>
              <a:gd name="adj" fmla="val 24194"/>
            </a:avLst>
          </a:prstGeom>
          <a:solidFill>
            <a:schemeClr val="accent2">
              <a:lumOff val="23627"/>
              <a:alpha val="43560"/>
            </a:schemeClr>
          </a:solidFill>
          <a:ln w="25400">
            <a:solidFill>
              <a:schemeClr val="accent1">
                <a:alpha val="43560"/>
              </a:schemeClr>
            </a:solidFill>
          </a:ln>
          <a:effectLst>
            <a:outerShdw sx="100000" sy="100000" kx="0" ky="0" algn="b" rotWithShape="0" blurRad="38100" dist="23000" dir="5400000">
              <a:srgbClr val="000000">
                <a:alpha val="24355"/>
              </a:srgbClr>
            </a:outerShdw>
          </a:effectLst>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2" grpId="1"/>
      <p:bldP build="whole" bldLvl="1" animBg="1" rev="0" advAuto="0" spid="1153"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56" name="On the Opportunities and Risks of Foundation Models. Bommasani, R et al. 2021"/>
          <p:cNvSpPr txBox="1"/>
          <p:nvPr/>
        </p:nvSpPr>
        <p:spPr>
          <a:xfrm>
            <a:off x="2021900" y="6285970"/>
            <a:ext cx="507797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On the Opportunities and Risks of Foundation Models. Bommasani, R et al. 2021</a:t>
            </a:r>
          </a:p>
        </p:txBody>
      </p:sp>
      <p:sp>
        <p:nvSpPr>
          <p:cNvPr id="1157" name="Content Placeholder 2"/>
          <p:cNvSpPr txBox="1"/>
          <p:nvPr>
            <p:ph type="body" idx="4294967295"/>
          </p:nvPr>
        </p:nvSpPr>
        <p:spPr>
          <a:xfrm>
            <a:off x="257331" y="1691078"/>
            <a:ext cx="8696182" cy="4616203"/>
          </a:xfrm>
          <a:prstGeom prst="rect">
            <a:avLst/>
          </a:prstGeom>
        </p:spPr>
        <p:txBody>
          <a:bodyPr/>
          <a:lstStyle/>
          <a:p>
            <a:pPr marL="178307" indent="-178307" defTabSz="713231">
              <a:spcBef>
                <a:spcPts val="500"/>
              </a:spcBef>
              <a:defRPr sz="1560"/>
            </a:pPr>
            <a:r>
              <a:rPr b="1"/>
              <a:t>Foundation Model:</a:t>
            </a:r>
            <a:r>
              <a:t> Around 2018, represents one more shift of general AI paradigm. Mainly the area of Natural language Processing (NLP) witnessed this seismic shift; however these change is applicable to Computer Vision and other areas of AI. Let’s explain it in terms of emergence and homogenization</a:t>
            </a:r>
          </a:p>
          <a:p>
            <a:pPr lvl="1" marL="475487" indent="-178307" defTabSz="713231">
              <a:spcBef>
                <a:spcPts val="200"/>
              </a:spcBef>
              <a:buChar char="•"/>
              <a:defRPr sz="1560"/>
            </a:pPr>
          </a:p>
          <a:p>
            <a:pPr lvl="1" marL="475487" indent="-178307" defTabSz="713231">
              <a:spcBef>
                <a:spcPts val="200"/>
              </a:spcBef>
              <a:buChar char="•"/>
              <a:defRPr sz="1560"/>
            </a:pPr>
            <a:r>
              <a:rPr b="1"/>
              <a:t>Emergence</a:t>
            </a:r>
            <a:r>
              <a:t>:  result from the scale. surprising emergence of </a:t>
            </a:r>
            <a:r>
              <a:rPr>
                <a:solidFill>
                  <a:srgbClr val="0433FF"/>
                </a:solidFill>
              </a:rPr>
              <a:t>functionality</a:t>
            </a:r>
            <a:r>
              <a:t> that was neither the AI system specifically trained for nor anticipated to arise</a:t>
            </a:r>
          </a:p>
          <a:p>
            <a:pPr lvl="3" marL="1248155" indent="-178307" defTabSz="713231">
              <a:spcBef>
                <a:spcPts val="200"/>
              </a:spcBef>
              <a:buChar char="•"/>
              <a:defRPr sz="1560"/>
            </a:pPr>
            <a:r>
              <a:t>GPT-3 with 175 billion parameters can be adapted to a downstream task simply  simply  simply providing it with a prompt (description of the task) </a:t>
            </a:r>
          </a:p>
          <a:p>
            <a:pPr lvl="3" marL="1248155" indent="-178307" defTabSz="713231">
              <a:spcBef>
                <a:spcPts val="200"/>
              </a:spcBef>
              <a:buChar char="•"/>
              <a:defRPr sz="1013"/>
            </a:pPr>
            <a:r>
              <a:t>For example, you could ask GPT-3 to generate Python code for building a board game LUDU with graphical visualization. While GPT-3 may not have been specifically trained for this task, as long as you provide the correct logic and clear expectations for the visualization, it can generate code snippets with a surprising degree of accuracy. Here the </a:t>
            </a:r>
            <a:r>
              <a:rPr b="1">
                <a:solidFill>
                  <a:srgbClr val="0433FF"/>
                </a:solidFill>
              </a:rPr>
              <a:t>function of LUDU emerges</a:t>
            </a:r>
            <a:r>
              <a:t> automatically</a:t>
            </a:r>
          </a:p>
          <a:p>
            <a:pPr lvl="1" marL="475487" indent="-178307" defTabSz="713231">
              <a:spcBef>
                <a:spcPts val="500"/>
              </a:spcBef>
              <a:buChar char="•"/>
              <a:defRPr sz="1560"/>
            </a:pPr>
          </a:p>
          <a:p>
            <a:pPr lvl="1" marL="475487" indent="-178307" defTabSz="713231">
              <a:spcBef>
                <a:spcPts val="500"/>
              </a:spcBef>
              <a:buChar char="•"/>
              <a:defRPr sz="1560"/>
            </a:pPr>
            <a:r>
              <a:rPr b="1"/>
              <a:t>Homogenization</a:t>
            </a:r>
            <a:r>
              <a:t>:</a:t>
            </a:r>
          </a:p>
          <a:p>
            <a:pPr lvl="2" marL="891539" indent="-178307" defTabSz="713231">
              <a:spcBef>
                <a:spcPts val="500"/>
              </a:spcBef>
              <a:defRPr sz="1560"/>
            </a:pPr>
            <a:r>
              <a:t>a single </a:t>
            </a:r>
            <a:r>
              <a:rPr b="1">
                <a:solidFill>
                  <a:srgbClr val="FF2600"/>
                </a:solidFill>
              </a:rPr>
              <a:t>model</a:t>
            </a:r>
            <a:r>
              <a:t> such as BERT/RoBERTa/GPT can now solve a wide range of applications</a:t>
            </a:r>
          </a:p>
          <a:p>
            <a:pPr lvl="2" marL="891539" indent="-178307" defTabSz="713231">
              <a:spcBef>
                <a:spcPts val="500"/>
              </a:spcBef>
              <a:defRPr sz="1560"/>
            </a:pPr>
            <a:r>
              <a:t>Besides homogenization of approaches, we observe </a:t>
            </a:r>
            <a:r>
              <a:rPr i="1">
                <a:solidFill>
                  <a:srgbClr val="FF2600"/>
                </a:solidFill>
              </a:rPr>
              <a:t>homogenization </a:t>
            </a:r>
            <a:r>
              <a:rPr i="1"/>
              <a:t>across multiple subfields</a:t>
            </a:r>
            <a:r>
              <a:t> (such NLP, Computer Vision) in the form of </a:t>
            </a:r>
            <a:r>
              <a:rPr b="1" i="1">
                <a:solidFill>
                  <a:srgbClr val="FF2600"/>
                </a:solidFill>
              </a:rPr>
              <a:t>multimodal models</a:t>
            </a:r>
            <a:r>
              <a:t>: foundation models trained jointly on images and textual data</a:t>
            </a:r>
          </a:p>
          <a:p>
            <a:pPr lvl="2" marL="891539" indent="-178307" defTabSz="713231">
              <a:spcBef>
                <a:spcPts val="500"/>
              </a:spcBef>
              <a:defRPr sz="1560"/>
            </a:pPr>
            <a:r>
              <a:t>…</a:t>
            </a:r>
          </a:p>
        </p:txBody>
      </p:sp>
      <p:sp>
        <p:nvSpPr>
          <p:cNvPr id="1158" name="Title 1"/>
          <p:cNvSpPr txBox="1"/>
          <p:nvPr>
            <p:ph type="title"/>
          </p:nvPr>
        </p:nvSpPr>
        <p:spPr>
          <a:xfrm>
            <a:off x="446087" y="245533"/>
            <a:ext cx="4410380" cy="1143001"/>
          </a:xfrm>
          <a:prstGeom prst="rect">
            <a:avLst/>
          </a:prstGeom>
        </p:spPr>
        <p:txBody>
          <a:bodyPr>
            <a:normAutofit fontScale="100000" lnSpcReduction="0"/>
          </a:bodyPr>
          <a:lstStyle/>
          <a:p>
            <a:pPr/>
            <a:r>
              <a:t>Foundation Models </a:t>
            </a:r>
          </a:p>
          <a:p>
            <a:pPr/>
            <a:r>
              <a:t>(2018-present)</a:t>
            </a:r>
          </a:p>
        </p:txBody>
      </p:sp>
      <p:grpSp>
        <p:nvGrpSpPr>
          <p:cNvPr id="1161" name="Group"/>
          <p:cNvGrpSpPr/>
          <p:nvPr/>
        </p:nvGrpSpPr>
        <p:grpSpPr>
          <a:xfrm>
            <a:off x="5605795" y="21313"/>
            <a:ext cx="3523884" cy="1434264"/>
            <a:chOff x="0" y="0"/>
            <a:chExt cx="3523883" cy="1434262"/>
          </a:xfrm>
        </p:grpSpPr>
        <p:pic>
          <p:nvPicPr>
            <p:cNvPr id="1159" name="Screen Shot 2024-10-20 at 2.44.29 PM.png" descr="Screen Shot 2024-10-20 at 2.44.29 PM.png"/>
            <p:cNvPicPr>
              <a:picLocks noChangeAspect="1"/>
            </p:cNvPicPr>
            <p:nvPr/>
          </p:nvPicPr>
          <p:blipFill>
            <a:blip r:embed="rId4">
              <a:extLst/>
            </a:blip>
            <a:srcRect l="57460" t="15196" r="23531" b="15196"/>
            <a:stretch>
              <a:fillRect/>
            </a:stretch>
          </p:blipFill>
          <p:spPr>
            <a:xfrm>
              <a:off x="1785802" y="0"/>
              <a:ext cx="1738082" cy="1434263"/>
            </a:xfrm>
            <a:prstGeom prst="rect">
              <a:avLst/>
            </a:prstGeom>
            <a:ln w="12700" cap="flat">
              <a:noFill/>
              <a:miter lim="400000"/>
            </a:ln>
            <a:effectLst/>
          </p:spPr>
        </p:pic>
        <p:pic>
          <p:nvPicPr>
            <p:cNvPr id="1160" name="Screen Shot 2024-10-20 at 2.44.29 PM.png" descr="Screen Shot 2024-10-20 at 2.44.29 PM.png"/>
            <p:cNvPicPr>
              <a:picLocks noChangeAspect="1"/>
            </p:cNvPicPr>
            <p:nvPr/>
          </p:nvPicPr>
          <p:blipFill>
            <a:blip r:embed="rId4">
              <a:extLst/>
            </a:blip>
            <a:srcRect l="3532" t="15196" r="76666" b="15196"/>
            <a:stretch>
              <a:fillRect/>
            </a:stretch>
          </p:blipFill>
          <p:spPr>
            <a:xfrm>
              <a:off x="0" y="0"/>
              <a:ext cx="1810540" cy="1434263"/>
            </a:xfrm>
            <a:prstGeom prst="rect">
              <a:avLst/>
            </a:prstGeom>
            <a:ln w="12700" cap="flat">
              <a:noFill/>
              <a:miter lim="400000"/>
            </a:ln>
            <a:effectLst/>
          </p:spPr>
        </p:pic>
      </p:grpSp>
      <p:grpSp>
        <p:nvGrpSpPr>
          <p:cNvPr id="1164" name="Group"/>
          <p:cNvGrpSpPr/>
          <p:nvPr/>
        </p:nvGrpSpPr>
        <p:grpSpPr>
          <a:xfrm>
            <a:off x="3652921" y="642776"/>
            <a:ext cx="1651001" cy="812801"/>
            <a:chOff x="-38100" y="0"/>
            <a:chExt cx="1651000" cy="812800"/>
          </a:xfrm>
        </p:grpSpPr>
        <p:sp>
          <p:nvSpPr>
            <p:cNvPr id="1162" name="Quote Bubble"/>
            <p:cNvSpPr/>
            <p:nvPr/>
          </p:nvSpPr>
          <p:spPr>
            <a:xfrm>
              <a:off x="-38100" y="0"/>
              <a:ext cx="1651000" cy="812800"/>
            </a:xfrm>
            <a:prstGeom prst="wedgeEllipseCallout">
              <a:avLst>
                <a:gd name="adj1" fmla="val -49385"/>
                <a:gd name="adj2" fmla="val 70000"/>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63" name="NLP popularized…"/>
            <p:cNvSpPr txBox="1"/>
            <p:nvPr/>
          </p:nvSpPr>
          <p:spPr>
            <a:xfrm>
              <a:off x="278946" y="200830"/>
              <a:ext cx="1105940" cy="393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1000"/>
              </a:pPr>
              <a:r>
                <a:t>NLP popularized</a:t>
              </a:r>
            </a:p>
            <a:p>
              <a:pPr>
                <a:defRPr sz="1000"/>
              </a:pPr>
              <a:r>
                <a:t>Foundation Models</a:t>
              </a:r>
            </a:p>
          </p:txBody>
        </p:sp>
      </p:grpSp>
      <p:pic>
        <p:nvPicPr>
          <p:cNvPr id="1165" name="Screen Shot 2024-10-20 at 4.42.13 PM.png" descr="Screen Shot 2024-10-20 at 4.42.13 PM.png"/>
          <p:cNvPicPr>
            <a:picLocks noChangeAspect="1"/>
          </p:cNvPicPr>
          <p:nvPr/>
        </p:nvPicPr>
        <p:blipFill>
          <a:blip r:embed="rId5">
            <a:extLst/>
          </a:blip>
          <a:srcRect l="0" t="0" r="1001" b="0"/>
          <a:stretch>
            <a:fillRect/>
          </a:stretch>
        </p:blipFill>
        <p:spPr>
          <a:xfrm>
            <a:off x="7641789" y="2916663"/>
            <a:ext cx="1255145" cy="804541"/>
          </a:xfrm>
          <a:prstGeom prst="rect">
            <a:avLst/>
          </a:prstGeom>
          <a:ln w="12700">
            <a:miter lim="400000"/>
          </a:ln>
        </p:spPr>
      </p:pic>
      <p:grpSp>
        <p:nvGrpSpPr>
          <p:cNvPr id="1168" name="Group"/>
          <p:cNvGrpSpPr/>
          <p:nvPr/>
        </p:nvGrpSpPr>
        <p:grpSpPr>
          <a:xfrm>
            <a:off x="7546366" y="4262212"/>
            <a:ext cx="1634072" cy="804467"/>
            <a:chOff x="0" y="0"/>
            <a:chExt cx="1634070" cy="804465"/>
          </a:xfrm>
        </p:grpSpPr>
        <p:sp>
          <p:nvSpPr>
            <p:cNvPr id="1166" name="Quote Bubble"/>
            <p:cNvSpPr/>
            <p:nvPr/>
          </p:nvSpPr>
          <p:spPr>
            <a:xfrm>
              <a:off x="0" y="0"/>
              <a:ext cx="1634071" cy="804466"/>
            </a:xfrm>
            <a:prstGeom prst="wedgeEllipseCallout">
              <a:avLst>
                <a:gd name="adj1" fmla="val -77422"/>
                <a:gd name="adj2" fmla="val 40862"/>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67" name="Homogenization is the…"/>
            <p:cNvSpPr txBox="1"/>
            <p:nvPr/>
          </p:nvSpPr>
          <p:spPr>
            <a:xfrm>
              <a:off x="141834" y="125741"/>
              <a:ext cx="1376745" cy="552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000"/>
              </a:pPr>
              <a:r>
                <a:t>Homogenization is the </a:t>
              </a:r>
            </a:p>
            <a:p>
              <a:pPr>
                <a:defRPr sz="1000"/>
              </a:pPr>
              <a:r>
                <a:t>consolidation of </a:t>
              </a:r>
              <a:r>
                <a:rPr b="1"/>
                <a:t>extremely large models</a:t>
              </a:r>
            </a:p>
          </p:txBody>
        </p:sp>
      </p:grpSp>
      <p:grpSp>
        <p:nvGrpSpPr>
          <p:cNvPr id="1171" name="Group"/>
          <p:cNvGrpSpPr/>
          <p:nvPr/>
        </p:nvGrpSpPr>
        <p:grpSpPr>
          <a:xfrm>
            <a:off x="21166" y="3399341"/>
            <a:ext cx="1681538" cy="946160"/>
            <a:chOff x="0" y="0"/>
            <a:chExt cx="1681536" cy="946158"/>
          </a:xfrm>
        </p:grpSpPr>
        <p:sp>
          <p:nvSpPr>
            <p:cNvPr id="1169" name="Quote Bubble"/>
            <p:cNvSpPr/>
            <p:nvPr/>
          </p:nvSpPr>
          <p:spPr>
            <a:xfrm>
              <a:off x="0" y="0"/>
              <a:ext cx="1681537" cy="827834"/>
            </a:xfrm>
            <a:prstGeom prst="wedgeEllipseCallout">
              <a:avLst>
                <a:gd name="adj1" fmla="val 32251"/>
                <a:gd name="adj2" fmla="val -80899"/>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70" name="You don’t have to explicitly tell the function (translate, rephrase, paraphrase, question-answer); it will emerge from the model"/>
            <p:cNvSpPr txBox="1"/>
            <p:nvPr/>
          </p:nvSpPr>
          <p:spPr>
            <a:xfrm>
              <a:off x="183212" y="90194"/>
              <a:ext cx="1416736" cy="855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800"/>
              </a:lvl1pPr>
            </a:lstStyle>
            <a:p>
              <a:pPr/>
              <a:r>
                <a:t>You don’t have to explicitly tell the function (translate, rephrase, paraphrase, question-answer); it will emerge from the model</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1" grpId="3"/>
      <p:bldP build="whole" bldLvl="1" animBg="1" rev="0" advAuto="0" spid="1164" grpId="1"/>
      <p:bldP build="whole" bldLvl="1" animBg="1" rev="0" advAuto="0" spid="1168"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74" name="On the Opportunities and Risks of Foundation Models. Bommasani, R et al. 2021"/>
          <p:cNvSpPr txBox="1"/>
          <p:nvPr/>
        </p:nvSpPr>
        <p:spPr>
          <a:xfrm>
            <a:off x="2021900" y="6285970"/>
            <a:ext cx="507797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On the Opportunities and Risks of Foundation Models. Bommasani, R et al. 2021</a:t>
            </a:r>
          </a:p>
        </p:txBody>
      </p:sp>
      <p:sp>
        <p:nvSpPr>
          <p:cNvPr id="1175" name="Content Placeholder 2"/>
          <p:cNvSpPr txBox="1"/>
          <p:nvPr>
            <p:ph type="body" sz="quarter" idx="4294967295"/>
          </p:nvPr>
        </p:nvSpPr>
        <p:spPr>
          <a:xfrm>
            <a:off x="257331" y="1525978"/>
            <a:ext cx="8696182" cy="1434264"/>
          </a:xfrm>
          <a:prstGeom prst="rect">
            <a:avLst/>
          </a:prstGeom>
        </p:spPr>
        <p:txBody>
          <a:bodyPr/>
          <a:lstStyle/>
          <a:p>
            <a:pPr marL="198881" indent="-198881" defTabSz="795527">
              <a:spcBef>
                <a:spcPts val="500"/>
              </a:spcBef>
              <a:defRPr sz="1740"/>
            </a:pPr>
            <a:r>
              <a:rPr b="1"/>
              <a:t>Foundation Model:</a:t>
            </a:r>
            <a:r>
              <a:t> Around 2018, represents one more shift of general AI paradigm. Foundation model is any model that is trained on broad data (generally using self-supervision + very large scale) that can be adapted (eg, fine-tuned) to a wide range of downstream tasks</a:t>
            </a:r>
          </a:p>
          <a:p>
            <a:pPr lvl="1" marL="803814" indent="-198881" defTabSz="795527">
              <a:spcBef>
                <a:spcPts val="500"/>
              </a:spcBef>
              <a:buChar char="•"/>
              <a:defRPr sz="1740"/>
            </a:pPr>
            <a:r>
              <a:t>BERT, GPT, CLIP</a:t>
            </a:r>
          </a:p>
        </p:txBody>
      </p:sp>
      <p:sp>
        <p:nvSpPr>
          <p:cNvPr id="1176" name="Title 1"/>
          <p:cNvSpPr txBox="1"/>
          <p:nvPr>
            <p:ph type="title"/>
          </p:nvPr>
        </p:nvSpPr>
        <p:spPr>
          <a:xfrm>
            <a:off x="446087" y="245533"/>
            <a:ext cx="4410380" cy="1143001"/>
          </a:xfrm>
          <a:prstGeom prst="rect">
            <a:avLst/>
          </a:prstGeom>
        </p:spPr>
        <p:txBody>
          <a:bodyPr>
            <a:normAutofit fontScale="100000" lnSpcReduction="0"/>
          </a:bodyPr>
          <a:lstStyle/>
          <a:p>
            <a:pPr/>
            <a:r>
              <a:t>Foundation Models </a:t>
            </a:r>
          </a:p>
          <a:p>
            <a:pPr/>
            <a:r>
              <a:t>(2018-present)</a:t>
            </a:r>
          </a:p>
        </p:txBody>
      </p:sp>
      <p:grpSp>
        <p:nvGrpSpPr>
          <p:cNvPr id="1179" name="Group"/>
          <p:cNvGrpSpPr/>
          <p:nvPr/>
        </p:nvGrpSpPr>
        <p:grpSpPr>
          <a:xfrm>
            <a:off x="5605795" y="21313"/>
            <a:ext cx="3523884" cy="1434264"/>
            <a:chOff x="0" y="0"/>
            <a:chExt cx="3523883" cy="1434262"/>
          </a:xfrm>
        </p:grpSpPr>
        <p:pic>
          <p:nvPicPr>
            <p:cNvPr id="1177" name="Screen Shot 2024-10-20 at 2.44.29 PM.png" descr="Screen Shot 2024-10-20 at 2.44.29 PM.png"/>
            <p:cNvPicPr>
              <a:picLocks noChangeAspect="1"/>
            </p:cNvPicPr>
            <p:nvPr/>
          </p:nvPicPr>
          <p:blipFill>
            <a:blip r:embed="rId4">
              <a:extLst/>
            </a:blip>
            <a:srcRect l="57460" t="15196" r="23531" b="15196"/>
            <a:stretch>
              <a:fillRect/>
            </a:stretch>
          </p:blipFill>
          <p:spPr>
            <a:xfrm>
              <a:off x="1785802" y="0"/>
              <a:ext cx="1738082" cy="1434263"/>
            </a:xfrm>
            <a:prstGeom prst="rect">
              <a:avLst/>
            </a:prstGeom>
            <a:ln w="12700" cap="flat">
              <a:noFill/>
              <a:miter lim="400000"/>
            </a:ln>
            <a:effectLst/>
          </p:spPr>
        </p:pic>
        <p:pic>
          <p:nvPicPr>
            <p:cNvPr id="1178" name="Screen Shot 2024-10-20 at 2.44.29 PM.png" descr="Screen Shot 2024-10-20 at 2.44.29 PM.png"/>
            <p:cNvPicPr>
              <a:picLocks noChangeAspect="1"/>
            </p:cNvPicPr>
            <p:nvPr/>
          </p:nvPicPr>
          <p:blipFill>
            <a:blip r:embed="rId4">
              <a:extLst/>
            </a:blip>
            <a:srcRect l="3532" t="15196" r="76666" b="15196"/>
            <a:stretch>
              <a:fillRect/>
            </a:stretch>
          </p:blipFill>
          <p:spPr>
            <a:xfrm>
              <a:off x="0" y="0"/>
              <a:ext cx="1810540" cy="1434263"/>
            </a:xfrm>
            <a:prstGeom prst="rect">
              <a:avLst/>
            </a:prstGeom>
            <a:ln w="12700" cap="flat">
              <a:noFill/>
              <a:miter lim="400000"/>
            </a:ln>
            <a:effectLst/>
          </p:spPr>
        </p:pic>
      </p:grpSp>
      <p:grpSp>
        <p:nvGrpSpPr>
          <p:cNvPr id="1182" name="Group"/>
          <p:cNvGrpSpPr/>
          <p:nvPr/>
        </p:nvGrpSpPr>
        <p:grpSpPr>
          <a:xfrm>
            <a:off x="3652921" y="642776"/>
            <a:ext cx="1651001" cy="812801"/>
            <a:chOff x="-38100" y="0"/>
            <a:chExt cx="1651000" cy="812800"/>
          </a:xfrm>
        </p:grpSpPr>
        <p:sp>
          <p:nvSpPr>
            <p:cNvPr id="1180" name="Quote Bubble"/>
            <p:cNvSpPr/>
            <p:nvPr/>
          </p:nvSpPr>
          <p:spPr>
            <a:xfrm>
              <a:off x="-38100" y="0"/>
              <a:ext cx="1651000" cy="812800"/>
            </a:xfrm>
            <a:prstGeom prst="wedgeEllipseCallout">
              <a:avLst>
                <a:gd name="adj1" fmla="val -49385"/>
                <a:gd name="adj2" fmla="val 70000"/>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81" name="NLP popularized…"/>
            <p:cNvSpPr txBox="1"/>
            <p:nvPr/>
          </p:nvSpPr>
          <p:spPr>
            <a:xfrm>
              <a:off x="278946" y="200830"/>
              <a:ext cx="1105940" cy="393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1000"/>
              </a:pPr>
              <a:r>
                <a:t>NLP popularized</a:t>
              </a:r>
            </a:p>
            <a:p>
              <a:pPr>
                <a:defRPr sz="1000"/>
              </a:pPr>
              <a:r>
                <a:t>Foundation Models</a:t>
              </a:r>
            </a:p>
          </p:txBody>
        </p:sp>
      </p:grpSp>
      <p:pic>
        <p:nvPicPr>
          <p:cNvPr id="1183" name="Screen Shot 2024-10-20 at 4.59.37 PM.png" descr="Screen Shot 2024-10-20 at 4.59.37 PM.png"/>
          <p:cNvPicPr>
            <a:picLocks noChangeAspect="1"/>
          </p:cNvPicPr>
          <p:nvPr/>
        </p:nvPicPr>
        <p:blipFill>
          <a:blip r:embed="rId5">
            <a:extLst/>
          </a:blip>
          <a:stretch>
            <a:fillRect/>
          </a:stretch>
        </p:blipFill>
        <p:spPr>
          <a:xfrm>
            <a:off x="2905453" y="2441415"/>
            <a:ext cx="5789814" cy="3870061"/>
          </a:xfrm>
          <a:prstGeom prst="rect">
            <a:avLst/>
          </a:prstGeom>
          <a:ln w="12700">
            <a:miter lim="400000"/>
          </a:ln>
        </p:spPr>
      </p:pic>
      <p:grpSp>
        <p:nvGrpSpPr>
          <p:cNvPr id="1186" name="Group"/>
          <p:cNvGrpSpPr/>
          <p:nvPr/>
        </p:nvGrpSpPr>
        <p:grpSpPr>
          <a:xfrm>
            <a:off x="4714105" y="2658839"/>
            <a:ext cx="1760988" cy="1386164"/>
            <a:chOff x="0" y="0"/>
            <a:chExt cx="1760987" cy="1386163"/>
          </a:xfrm>
        </p:grpSpPr>
        <p:sp>
          <p:nvSpPr>
            <p:cNvPr id="1184" name="Quote Bubble"/>
            <p:cNvSpPr/>
            <p:nvPr/>
          </p:nvSpPr>
          <p:spPr>
            <a:xfrm>
              <a:off x="0" y="0"/>
              <a:ext cx="1760988" cy="848536"/>
            </a:xfrm>
            <a:prstGeom prst="wedgeEllipseCallout">
              <a:avLst>
                <a:gd name="adj1" fmla="val 5900"/>
                <a:gd name="adj2" fmla="val 96792"/>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85" name="Cons: any flaws in the…"/>
            <p:cNvSpPr/>
            <p:nvPr/>
          </p:nvSpPr>
          <p:spPr>
            <a:xfrm>
              <a:off x="228146" y="11616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b="1" sz="900">
                  <a:solidFill>
                    <a:srgbClr val="FF2600"/>
                  </a:solidFill>
                </a:defRPr>
              </a:pPr>
              <a:r>
                <a:t>Cons: any flaws in the </a:t>
              </a:r>
            </a:p>
            <a:p>
              <a:pPr>
                <a:defRPr b="1" sz="900">
                  <a:solidFill>
                    <a:srgbClr val="FF2600"/>
                  </a:solidFill>
                </a:defRPr>
              </a:pPr>
              <a:r>
                <a:t>foundation model are blindly </a:t>
              </a:r>
            </a:p>
            <a:p>
              <a:pPr>
                <a:defRPr b="1" sz="900">
                  <a:solidFill>
                    <a:srgbClr val="FF2600"/>
                  </a:solidFill>
                </a:defRPr>
              </a:pPr>
              <a:r>
                <a:t>inherited by all the adapted </a:t>
              </a:r>
            </a:p>
            <a:p>
              <a:pPr>
                <a:defRPr b="1" sz="900">
                  <a:solidFill>
                    <a:srgbClr val="FF2600"/>
                  </a:solidFill>
                </a:defRPr>
              </a:pPr>
              <a:r>
                <a:t>models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2" grpId="1"/>
      <p:bldP build="whole" bldLvl="1" animBg="1" rev="0" advAuto="0" spid="1186"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Title 1"/>
          <p:cNvSpPr txBox="1"/>
          <p:nvPr>
            <p:ph type="title"/>
          </p:nvPr>
        </p:nvSpPr>
        <p:spPr>
          <a:xfrm>
            <a:off x="446087" y="0"/>
            <a:ext cx="8229601" cy="1143000"/>
          </a:xfrm>
          <a:prstGeom prst="rect">
            <a:avLst/>
          </a:prstGeom>
        </p:spPr>
        <p:txBody>
          <a:bodyPr>
            <a:normAutofit fontScale="100000" lnSpcReduction="0"/>
          </a:bodyPr>
          <a:lstStyle/>
          <a:p>
            <a:pPr/>
            <a:r>
              <a:t>Segment Anything (SAM)</a:t>
            </a:r>
          </a:p>
        </p:txBody>
      </p:sp>
      <p:sp>
        <p:nvSpPr>
          <p:cNvPr id="1189" name="Content Placeholder 2"/>
          <p:cNvSpPr txBox="1"/>
          <p:nvPr>
            <p:ph type="body" sz="half" idx="4294967295"/>
          </p:nvPr>
        </p:nvSpPr>
        <p:spPr>
          <a:xfrm>
            <a:off x="212797" y="1082146"/>
            <a:ext cx="8696182" cy="1912891"/>
          </a:xfrm>
          <a:prstGeom prst="rect">
            <a:avLst/>
          </a:prstGeom>
        </p:spPr>
        <p:txBody>
          <a:bodyPr/>
          <a:lstStyle/>
          <a:p>
            <a:pPr marL="228600" indent="-228600">
              <a:spcBef>
                <a:spcPts val="600"/>
              </a:spcBef>
              <a:defRPr sz="2000"/>
            </a:pPr>
            <a:r>
              <a:t>Segment Anything (SAM) is a foundation model for segmentation</a:t>
            </a:r>
          </a:p>
          <a:p>
            <a:pPr marL="228600" indent="-228600">
              <a:spcBef>
                <a:spcPts val="600"/>
              </a:spcBef>
              <a:defRPr sz="2000"/>
            </a:pPr>
          </a:p>
          <a:p>
            <a:pPr marL="228600" indent="-228600">
              <a:spcBef>
                <a:spcPts val="600"/>
              </a:spcBef>
              <a:defRPr sz="2000"/>
            </a:pPr>
            <a:r>
              <a:t>It can segment unfamiliar objects and never-seen-before image without the need for additional need for training</a:t>
            </a:r>
          </a:p>
          <a:p>
            <a:pPr lvl="1" marL="923925" indent="-228600">
              <a:spcBef>
                <a:spcPts val="600"/>
              </a:spcBef>
              <a:buChar char="•"/>
              <a:defRPr sz="2000"/>
            </a:pPr>
            <a:r>
              <a:t>zero-shot generalization property</a:t>
            </a:r>
          </a:p>
        </p:txBody>
      </p:sp>
      <p:sp>
        <p:nvSpPr>
          <p:cNvPr id="1190"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91" name="Segment Anything - arxiv'23"/>
          <p:cNvSpPr txBox="1"/>
          <p:nvPr/>
        </p:nvSpPr>
        <p:spPr>
          <a:xfrm>
            <a:off x="3629429" y="6184370"/>
            <a:ext cx="1862917"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Segment Anything - arxiv'23</a:t>
            </a:r>
          </a:p>
        </p:txBody>
      </p:sp>
      <p:pic>
        <p:nvPicPr>
          <p:cNvPr id="1192" name="section-1.4a.mp4" descr="section-1.4a.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163582" y="3369567"/>
            <a:ext cx="2623114" cy="1836180"/>
          </a:xfrm>
          <a:prstGeom prst="rect">
            <a:avLst/>
          </a:prstGeom>
          <a:ln w="12700">
            <a:miter lim="400000"/>
          </a:ln>
        </p:spPr>
      </p:pic>
      <p:pic>
        <p:nvPicPr>
          <p:cNvPr id="1193" name="section-1.4b.mp4" descr="section-1.4b.mp4"/>
          <p:cNvPicPr>
            <a:picLocks noChangeAspect="0"/>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3168668" y="3369567"/>
            <a:ext cx="2623113" cy="1836180"/>
          </a:xfrm>
          <a:prstGeom prst="rect">
            <a:avLst/>
          </a:prstGeom>
          <a:ln w="12700">
            <a:miter lim="400000"/>
          </a:ln>
        </p:spPr>
      </p:pic>
      <p:pic>
        <p:nvPicPr>
          <p:cNvPr id="1194" name="section-1.4c.mp4" descr="section-1.4c.mp4"/>
          <p:cNvPicPr>
            <a:picLocks noChangeAspect="0"/>
          </p:cNvPicPr>
          <p:nvPr>
            <a:videoFile r:link="rId10"/>
            <p:extLst>
              <p:ext uri="{DAA4B4D4-6D71-4841-9C94-3DE7FCFB9230}">
                <p14:media xmlns:p14="http://schemas.microsoft.com/office/powerpoint/2010/main" r:embed="rId11"/>
              </p:ext>
            </p:extLst>
          </p:nvPr>
        </p:nvPicPr>
        <p:blipFill>
          <a:blip r:embed="rId12">
            <a:extLst/>
          </a:blip>
          <a:stretch>
            <a:fillRect/>
          </a:stretch>
        </p:blipFill>
        <p:spPr>
          <a:xfrm>
            <a:off x="6173754" y="3369567"/>
            <a:ext cx="2623113" cy="183618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962" fill="hold"/>
                                        <p:tgtEl>
                                          <p:spTgt spid="1192"/>
                                        </p:tgtEl>
                                      </p:cBhvr>
                                    </p:cmd>
                                  </p:childTnLst>
                                </p:cTn>
                              </p:par>
                            </p:childTnLst>
                          </p:cTn>
                        </p:par>
                        <p:par>
                          <p:cTn id="7" fill="hold">
                            <p:stCondLst>
                              <p:cond delay="3962"/>
                            </p:stCondLst>
                            <p:childTnLst>
                              <p:par>
                                <p:cTn id="8" presetClass="mediacall" nodeType="afterEffect" presetSubtype="0" presetID="1" grpId="2" fill="hold">
                                  <p:stCondLst>
                                    <p:cond delay="0"/>
                                  </p:stCondLst>
                                  <p:childTnLst>
                                    <p:cmd type="call" cmd="playFrom(0.0)">
                                      <p:cBhvr>
                                        <p:cTn id="9" dur="4004" fill="hold"/>
                                        <p:tgtEl>
                                          <p:spTgt spid="1193"/>
                                        </p:tgtEl>
                                      </p:cBhvr>
                                    </p:cmd>
                                  </p:childTnLst>
                                </p:cTn>
                              </p:par>
                            </p:childTnLst>
                          </p:cTn>
                        </p:par>
                        <p:par>
                          <p:cTn id="10" fill="hold">
                            <p:stCondLst>
                              <p:cond delay="7966"/>
                            </p:stCondLst>
                            <p:childTnLst>
                              <p:par>
                                <p:cTn id="11" presetClass="mediacall" nodeType="afterEffect" presetSubtype="0" presetID="1" grpId="3" fill="hold">
                                  <p:stCondLst>
                                    <p:cond delay="0"/>
                                  </p:stCondLst>
                                  <p:childTnLst>
                                    <p:cmd type="call" cmd="playFrom(0.0)">
                                      <p:cBhvr>
                                        <p:cTn id="12" dur="3962" fill="hold"/>
                                        <p:tgtEl>
                                          <p:spTgt spid="11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3" fill="hold" display="0">
                  <p:stCondLst>
                    <p:cond delay="indefinite"/>
                  </p:stCondLst>
                </p:cTn>
                <p:tgtEl>
                  <p:spTgt spid="1192"/>
                </p:tgtEl>
              </p:cMediaNode>
            </p:video>
            <p:seq concurrent="1" prevAc="none" nextAc="seek">
              <p:cTn id="14" evtFilter="cancelBubble" nodeType="interactiveSeq" restart="whenNotActive" fill="hold">
                <p:stCondLst>
                  <p:cond delay="0" evt="onClick">
                    <p:tgtEl>
                      <p:spTgt spid="1192"/>
                    </p:tgtEl>
                  </p:cond>
                </p:stCondLst>
                <p:endSync delay="0" evt="end">
                  <p:rtn val="all"/>
                </p:endSync>
                <p:childTnLst>
                  <p:par>
                    <p:cTn id="15" fill="hold">
                      <p:stCondLst>
                        <p:cond delay="0"/>
                      </p:stCondLst>
                      <p:childTnLst>
                        <p:par>
                          <p:cTn id="16" fill="hold">
                            <p:stCondLst>
                              <p:cond delay="0"/>
                            </p:stCondLst>
                            <p:childTnLst>
                              <p:par>
                                <p:cTn id="17" presetClass="mediacall" nodeType="clickEffect" presetSubtype="0" presetID="2" fill="hold">
                                  <p:stCondLst>
                                    <p:cond delay="0"/>
                                  </p:stCondLst>
                                  <p:childTnLst>
                                    <p:cmd type="call" cmd="togglePause">
                                      <p:cBhvr>
                                        <p:cTn id="18" dur="1" fill="hold"/>
                                        <p:tgtEl>
                                          <p:spTgt spid="1192"/>
                                        </p:tgtEl>
                                      </p:cBhvr>
                                    </p:cmd>
                                  </p:childTnLst>
                                </p:cTn>
                              </p:par>
                            </p:childTnLst>
                          </p:cTn>
                        </p:par>
                      </p:childTnLst>
                    </p:cTn>
                  </p:par>
                </p:childTnLst>
              </p:cTn>
              <p:nextCondLst>
                <p:cond delay="0" evt="onClick">
                  <p:tgtEl>
                    <p:spTgt spid="1192"/>
                  </p:tgtEl>
                </p:cond>
              </p:nextCondLst>
            </p:seq>
            <p:video fullScrn="0">
              <p:cMediaNode mute="0" showWhenStopped="1" numSld="1" vol="100000">
                <p:cTn id="19" fill="hold" display="0">
                  <p:stCondLst>
                    <p:cond delay="indefinite"/>
                  </p:stCondLst>
                </p:cTn>
                <p:tgtEl>
                  <p:spTgt spid="1193"/>
                </p:tgtEl>
              </p:cMediaNode>
            </p:video>
            <p:seq concurrent="1" prevAc="none" nextAc="seek">
              <p:cTn id="20" evtFilter="cancelBubble" nodeType="interactiveSeq" restart="whenNotActive" fill="hold">
                <p:stCondLst>
                  <p:cond delay="0" evt="onClick">
                    <p:tgtEl>
                      <p:spTgt spid="1193"/>
                    </p:tgtEl>
                  </p:cond>
                </p:stCondLst>
                <p:endSync delay="0" evt="end">
                  <p:rtn val="all"/>
                </p:endSync>
                <p:childTnLst>
                  <p:par>
                    <p:cTn id="21" fill="hold">
                      <p:stCondLst>
                        <p:cond delay="0"/>
                      </p:stCondLst>
                      <p:childTnLst>
                        <p:par>
                          <p:cTn id="22" fill="hold">
                            <p:stCondLst>
                              <p:cond delay="0"/>
                            </p:stCondLst>
                            <p:childTnLst>
                              <p:par>
                                <p:cTn id="23" presetClass="mediacall" nodeType="clickEffect" presetSubtype="0" presetID="2" fill="hold">
                                  <p:stCondLst>
                                    <p:cond delay="0"/>
                                  </p:stCondLst>
                                  <p:childTnLst>
                                    <p:cmd type="call" cmd="togglePause">
                                      <p:cBhvr>
                                        <p:cTn id="24" dur="1" fill="hold"/>
                                        <p:tgtEl>
                                          <p:spTgt spid="1193"/>
                                        </p:tgtEl>
                                      </p:cBhvr>
                                    </p:cmd>
                                  </p:childTnLst>
                                </p:cTn>
                              </p:par>
                            </p:childTnLst>
                          </p:cTn>
                        </p:par>
                      </p:childTnLst>
                    </p:cTn>
                  </p:par>
                </p:childTnLst>
              </p:cTn>
              <p:nextCondLst>
                <p:cond delay="0" evt="onClick">
                  <p:tgtEl>
                    <p:spTgt spid="1193"/>
                  </p:tgtEl>
                </p:cond>
              </p:nextCondLst>
            </p:seq>
            <p:video fullScrn="0">
              <p:cMediaNode mute="0" showWhenStopped="1" numSld="1" vol="100000">
                <p:cTn id="25" fill="hold" display="0">
                  <p:stCondLst>
                    <p:cond delay="indefinite"/>
                  </p:stCondLst>
                </p:cTn>
                <p:tgtEl>
                  <p:spTgt spid="1194"/>
                </p:tgtEl>
              </p:cMediaNode>
            </p:video>
            <p:seq concurrent="1" prevAc="none" nextAc="seek">
              <p:cTn id="26" evtFilter="cancelBubble" nodeType="interactiveSeq" restart="whenNotActive" fill="hold">
                <p:stCondLst>
                  <p:cond delay="0" evt="onClick">
                    <p:tgtEl>
                      <p:spTgt spid="1194"/>
                    </p:tgtEl>
                  </p:cond>
                </p:stCondLst>
                <p:endSync delay="0" evt="end">
                  <p:rtn val="all"/>
                </p:endSync>
                <p:childTnLst>
                  <p:par>
                    <p:cTn id="27" fill="hold">
                      <p:stCondLst>
                        <p:cond delay="0"/>
                      </p:stCondLst>
                      <p:childTnLst>
                        <p:par>
                          <p:cTn id="28" fill="hold">
                            <p:stCondLst>
                              <p:cond delay="0"/>
                            </p:stCondLst>
                            <p:childTnLst>
                              <p:par>
                                <p:cTn id="29" presetClass="mediacall" nodeType="clickEffect" presetSubtype="0" presetID="2" fill="hold">
                                  <p:stCondLst>
                                    <p:cond delay="0"/>
                                  </p:stCondLst>
                                  <p:childTnLst>
                                    <p:cmd type="call" cmd="togglePause">
                                      <p:cBhvr>
                                        <p:cTn id="30" dur="1" fill="hold"/>
                                        <p:tgtEl>
                                          <p:spTgt spid="1194"/>
                                        </p:tgtEl>
                                      </p:cBhvr>
                                    </p:cmd>
                                  </p:childTnLst>
                                </p:cTn>
                              </p:par>
                            </p:childTnLst>
                          </p:cTn>
                        </p:par>
                      </p:childTnLst>
                    </p:cTn>
                  </p:par>
                </p:childTnLst>
              </p:cTn>
              <p:nextCondLst>
                <p:cond delay="0" evt="onClick">
                  <p:tgtEl>
                    <p:spTgt spid="119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Title 1"/>
          <p:cNvSpPr txBox="1"/>
          <p:nvPr>
            <p:ph type="title"/>
          </p:nvPr>
        </p:nvSpPr>
        <p:spPr>
          <a:xfrm>
            <a:off x="446087" y="0"/>
            <a:ext cx="8229601" cy="1143000"/>
          </a:xfrm>
          <a:prstGeom prst="rect">
            <a:avLst/>
          </a:prstGeom>
        </p:spPr>
        <p:txBody>
          <a:bodyPr>
            <a:normAutofit fontScale="100000" lnSpcReduction="0"/>
          </a:bodyPr>
          <a:lstStyle/>
          <a:p>
            <a:pPr/>
            <a:r>
              <a:t>Segment Anything (SAM)</a:t>
            </a:r>
          </a:p>
        </p:txBody>
      </p:sp>
      <p:sp>
        <p:nvSpPr>
          <p:cNvPr id="1197"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198" name="Segment Anything - arxiv'23"/>
          <p:cNvSpPr txBox="1"/>
          <p:nvPr/>
        </p:nvSpPr>
        <p:spPr>
          <a:xfrm>
            <a:off x="5906963" y="6201304"/>
            <a:ext cx="1862917"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Segment Anything - arxiv'23</a:t>
            </a:r>
          </a:p>
        </p:txBody>
      </p:sp>
      <p:sp>
        <p:nvSpPr>
          <p:cNvPr id="1199" name="Content Placeholder 2"/>
          <p:cNvSpPr txBox="1"/>
          <p:nvPr>
            <p:ph type="body" sz="quarter" idx="4294967295"/>
          </p:nvPr>
        </p:nvSpPr>
        <p:spPr>
          <a:xfrm>
            <a:off x="212797" y="1082146"/>
            <a:ext cx="8696182" cy="703751"/>
          </a:xfrm>
          <a:prstGeom prst="rect">
            <a:avLst/>
          </a:prstGeom>
        </p:spPr>
        <p:txBody>
          <a:bodyPr/>
          <a:lstStyle>
            <a:lvl1pPr marL="228600" indent="-228600">
              <a:spcBef>
                <a:spcPts val="600"/>
              </a:spcBef>
              <a:defRPr sz="2000"/>
            </a:lvl1pPr>
          </a:lstStyle>
          <a:p>
            <a:pPr/>
            <a:r>
              <a:t>Segment Anything (SAM) is designed to be efficient enough to power its data engine. Model is decoupled into two submodules:</a:t>
            </a:r>
          </a:p>
        </p:txBody>
      </p:sp>
      <p:pic>
        <p:nvPicPr>
          <p:cNvPr id="1200" name="section-3.1c.mp4" descr="section-3.1c.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324337" y="1661570"/>
            <a:ext cx="4599530" cy="4599530"/>
          </a:xfrm>
          <a:prstGeom prst="rect">
            <a:avLst/>
          </a:prstGeom>
          <a:ln w="12700">
            <a:miter lim="400000"/>
          </a:ln>
        </p:spPr>
      </p:pic>
      <p:sp>
        <p:nvSpPr>
          <p:cNvPr id="1201" name="Content Placeholder 2"/>
          <p:cNvSpPr txBox="1"/>
          <p:nvPr/>
        </p:nvSpPr>
        <p:spPr>
          <a:xfrm>
            <a:off x="173109" y="1801812"/>
            <a:ext cx="4295887" cy="1143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1" marL="766857" indent="-189737" defTabSz="758951">
              <a:spcBef>
                <a:spcPts val="500"/>
              </a:spcBef>
              <a:buSzPct val="100000"/>
              <a:buFont typeface="Arial"/>
              <a:buChar char="•"/>
              <a:defRPr sz="1660"/>
            </a:pPr>
            <a:r>
              <a:t>a one-time image encoder and </a:t>
            </a:r>
          </a:p>
          <a:p>
            <a:pPr lvl="1" marL="766857" indent="-189737" defTabSz="758951">
              <a:spcBef>
                <a:spcPts val="500"/>
              </a:spcBef>
              <a:buSzPct val="100000"/>
              <a:buFont typeface="Arial"/>
              <a:buChar char="•"/>
              <a:defRPr sz="1660"/>
            </a:pPr>
            <a:r>
              <a:t>a lightweight mask decoder (that can run in a web-browser in just a few milliseconds per prompt)</a:t>
            </a:r>
          </a:p>
        </p:txBody>
      </p:sp>
      <p:sp>
        <p:nvSpPr>
          <p:cNvPr id="1202" name="Content Placeholder 2"/>
          <p:cNvSpPr txBox="1"/>
          <p:nvPr/>
        </p:nvSpPr>
        <p:spPr>
          <a:xfrm>
            <a:off x="187397" y="3894661"/>
            <a:ext cx="4097899" cy="13864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28600" indent="-228600" defTabSz="914400">
              <a:spcBef>
                <a:spcPts val="600"/>
              </a:spcBef>
              <a:buSzPct val="100000"/>
              <a:buFont typeface="Arial"/>
              <a:buChar char="•"/>
              <a:defRPr sz="2000"/>
            </a:lvl1pPr>
          </a:lstStyle>
          <a:p>
            <a:pPr/>
            <a:r>
              <a:t>SAM is trained on more than 1.1 billion segmentation masks collected on 11 million images</a:t>
            </a:r>
          </a:p>
        </p:txBody>
      </p:sp>
      <p:sp>
        <p:nvSpPr>
          <p:cNvPr id="1203" name="Content Placeholder 2"/>
          <p:cNvSpPr txBox="1"/>
          <p:nvPr/>
        </p:nvSpPr>
        <p:spPr>
          <a:xfrm>
            <a:off x="173109" y="5120746"/>
            <a:ext cx="4295887" cy="1143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1" marL="637508" indent="-157734" defTabSz="630936">
              <a:spcBef>
                <a:spcPts val="400"/>
              </a:spcBef>
              <a:buSzPct val="100000"/>
              <a:buFont typeface="Arial"/>
              <a:buChar char="•"/>
              <a:defRPr sz="1380"/>
            </a:pPr>
            <a:r>
              <a:t>authors used SAM and data to interactively annotate images and update the model. This cycle was repeated many times over to improve both the model and the dataset</a:t>
            </a:r>
          </a:p>
        </p:txBody>
      </p:sp>
      <p:grpSp>
        <p:nvGrpSpPr>
          <p:cNvPr id="1206" name="Group"/>
          <p:cNvGrpSpPr/>
          <p:nvPr/>
        </p:nvGrpSpPr>
        <p:grpSpPr>
          <a:xfrm>
            <a:off x="7900373" y="1361990"/>
            <a:ext cx="1294046" cy="431929"/>
            <a:chOff x="0" y="0"/>
            <a:chExt cx="1294045" cy="431928"/>
          </a:xfrm>
        </p:grpSpPr>
        <p:sp>
          <p:nvSpPr>
            <p:cNvPr id="1204" name="Group"/>
            <p:cNvSpPr/>
            <p:nvPr/>
          </p:nvSpPr>
          <p:spPr>
            <a:xfrm>
              <a:off x="0" y="0"/>
              <a:ext cx="1294046" cy="431929"/>
            </a:xfrm>
            <a:prstGeom prst="wedgeEllipseCallout">
              <a:avLst>
                <a:gd name="adj1" fmla="val -3765"/>
                <a:gd name="adj2" fmla="val 129262"/>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205" name="OPTIONAL"/>
            <p:cNvSpPr txBox="1"/>
            <p:nvPr/>
          </p:nvSpPr>
          <p:spPr>
            <a:xfrm>
              <a:off x="320989" y="99574"/>
              <a:ext cx="652066" cy="2327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000"/>
              </a:lvl1pPr>
            </a:lstStyle>
            <a:p>
              <a:pPr/>
              <a:r>
                <a:t>OPTIONAL</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260" fill="hold"/>
                                        <p:tgtEl>
                                          <p:spTgt spid="120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00"/>
                </p:tgtEl>
              </p:cMediaNode>
            </p:video>
            <p:seq concurrent="1" prevAc="none" nextAc="seek">
              <p:cTn id="8" evtFilter="cancelBubble" nodeType="interactiveSeq" restart="whenNotActive" fill="hold">
                <p:stCondLst>
                  <p:cond delay="0" evt="onClick">
                    <p:tgtEl>
                      <p:spTgt spid="120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200"/>
                                        </p:tgtEl>
                                      </p:cBhvr>
                                    </p:cmd>
                                  </p:childTnLst>
                                </p:cTn>
                              </p:par>
                            </p:childTnLst>
                          </p:cTn>
                        </p:par>
                      </p:childTnLst>
                    </p:cTn>
                  </p:par>
                </p:childTnLst>
              </p:cTn>
              <p:nextCondLst>
                <p:cond delay="0" evt="onClick">
                  <p:tgtEl>
                    <p:spTgt spid="120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Title 1"/>
          <p:cNvSpPr txBox="1"/>
          <p:nvPr>
            <p:ph type="title"/>
          </p:nvPr>
        </p:nvSpPr>
        <p:spPr>
          <a:xfrm>
            <a:off x="446087" y="0"/>
            <a:ext cx="8229601" cy="1143000"/>
          </a:xfrm>
          <a:prstGeom prst="rect">
            <a:avLst/>
          </a:prstGeom>
        </p:spPr>
        <p:txBody>
          <a:bodyPr>
            <a:normAutofit fontScale="100000" lnSpcReduction="0"/>
          </a:bodyPr>
          <a:lstStyle/>
          <a:p>
            <a:pPr/>
            <a:r>
              <a:t>Segment Anything (SAM)</a:t>
            </a:r>
          </a:p>
        </p:txBody>
      </p:sp>
      <p:sp>
        <p:nvSpPr>
          <p:cNvPr id="1209" name="Segment based on prompt with interactive points and boxes"/>
          <p:cNvSpPr txBox="1"/>
          <p:nvPr/>
        </p:nvSpPr>
        <p:spPr>
          <a:xfrm>
            <a:off x="47577" y="4895092"/>
            <a:ext cx="4373343" cy="226211"/>
          </a:xfrm>
          <a:prstGeom prst="rect">
            <a:avLst/>
          </a:prstGeom>
          <a:ln w="12700">
            <a:miter lim="400000"/>
          </a:ln>
          <a:extLst>
            <a:ext uri="{C572A759-6A51-4108-AA02-DFA0A04FC94B}">
              <ma14:wrappingTextBoxFlag xmlns:ma14="http://schemas.microsoft.com/office/mac/drawingml/2011/main" val="1"/>
            </a:ext>
          </a:extLst>
        </p:spPr>
        <p:txBody>
          <a:bodyPr lIns="24204" tIns="24204" rIns="24204" bIns="24204" anchor="ctr">
            <a:spAutoFit/>
          </a:bodyPr>
          <a:lstStyle>
            <a:lvl1pPr algn="ctr" defTabSz="410765">
              <a:defRPr sz="1200">
                <a:latin typeface="Helvetica Light"/>
                <a:ea typeface="Helvetica Light"/>
                <a:cs typeface="Helvetica Light"/>
                <a:sym typeface="Helvetica Light"/>
              </a:defRPr>
            </a:lvl1pPr>
          </a:lstStyle>
          <a:p>
            <a:pPr/>
            <a:r>
              <a:t>Segment based on prompt with interactive points and boxes</a:t>
            </a:r>
          </a:p>
        </p:txBody>
      </p:sp>
      <p:sp>
        <p:nvSpPr>
          <p:cNvPr id="1210" name="Generate multiple valid masks for ambiguous prompts"/>
          <p:cNvSpPr txBox="1"/>
          <p:nvPr/>
        </p:nvSpPr>
        <p:spPr>
          <a:xfrm>
            <a:off x="4845771" y="4962825"/>
            <a:ext cx="4267428" cy="226211"/>
          </a:xfrm>
          <a:prstGeom prst="rect">
            <a:avLst/>
          </a:prstGeom>
          <a:ln w="12700">
            <a:miter lim="400000"/>
          </a:ln>
          <a:extLst>
            <a:ext uri="{C572A759-6A51-4108-AA02-DFA0A04FC94B}">
              <ma14:wrappingTextBoxFlag xmlns:ma14="http://schemas.microsoft.com/office/mac/drawingml/2011/main" val="1"/>
            </a:ext>
          </a:extLst>
        </p:spPr>
        <p:txBody>
          <a:bodyPr lIns="24204" tIns="24204" rIns="24204" bIns="24204" anchor="ctr">
            <a:spAutoFit/>
          </a:bodyPr>
          <a:lstStyle>
            <a:lvl1pPr algn="ctr" defTabSz="410765">
              <a:defRPr sz="1200">
                <a:latin typeface="Helvetica Light"/>
                <a:ea typeface="Helvetica Light"/>
                <a:cs typeface="Helvetica Light"/>
                <a:sym typeface="Helvetica Light"/>
              </a:defRPr>
            </a:lvl1pPr>
          </a:lstStyle>
          <a:p>
            <a:pPr/>
            <a:r>
              <a:t>Generate multiple valid masks for ambiguous prompts</a:t>
            </a:r>
          </a:p>
        </p:txBody>
      </p:sp>
      <p:sp>
        <p:nvSpPr>
          <p:cNvPr id="1211"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212" name="Segment Anything - arxiv'23"/>
          <p:cNvSpPr txBox="1"/>
          <p:nvPr/>
        </p:nvSpPr>
        <p:spPr>
          <a:xfrm>
            <a:off x="3629429" y="6184370"/>
            <a:ext cx="1862917"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Segment Anything - arxiv'23</a:t>
            </a:r>
          </a:p>
        </p:txBody>
      </p:sp>
      <p:sp>
        <p:nvSpPr>
          <p:cNvPr id="1213" name="Content Placeholder 2"/>
          <p:cNvSpPr txBox="1"/>
          <p:nvPr>
            <p:ph type="body" sz="quarter" idx="4294967295"/>
          </p:nvPr>
        </p:nvSpPr>
        <p:spPr>
          <a:xfrm>
            <a:off x="212797" y="1082146"/>
            <a:ext cx="8696182" cy="703751"/>
          </a:xfrm>
          <a:prstGeom prst="rect">
            <a:avLst/>
          </a:prstGeom>
        </p:spPr>
        <p:txBody>
          <a:bodyPr/>
          <a:lstStyle>
            <a:lvl1pPr marL="571500" indent="-228600">
              <a:spcBef>
                <a:spcPts val="600"/>
              </a:spcBef>
              <a:defRPr sz="2000"/>
            </a:lvl1pPr>
          </a:lstStyle>
          <a:p>
            <a:pPr/>
            <a:r>
              <a:t>Segment Anything (SAM) can also segment images based on a variety of input prompts</a:t>
            </a:r>
          </a:p>
        </p:txBody>
      </p:sp>
      <p:pic>
        <p:nvPicPr>
          <p:cNvPr id="1214" name="section-1.1a.mp4" descr="section-1.1a.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35562" y="2341758"/>
            <a:ext cx="3446198" cy="2412339"/>
          </a:xfrm>
          <a:prstGeom prst="rect">
            <a:avLst/>
          </a:prstGeom>
          <a:ln w="12700">
            <a:miter lim="400000"/>
          </a:ln>
        </p:spPr>
      </p:pic>
      <p:pic>
        <p:nvPicPr>
          <p:cNvPr id="1215" name="section-1.1c.mp4" descr="section-1.1c.mp4"/>
          <p:cNvPicPr>
            <a:picLocks noChangeAspect="0"/>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5256386" y="2341758"/>
            <a:ext cx="3446198" cy="241233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06" fill="hold"/>
                                        <p:tgtEl>
                                          <p:spTgt spid="1214"/>
                                        </p:tgtEl>
                                      </p:cBhvr>
                                    </p:cmd>
                                  </p:childTnLst>
                                </p:cTn>
                              </p:par>
                            </p:childTnLst>
                          </p:cTn>
                        </p:par>
                        <p:par>
                          <p:cTn id="7" fill="hold">
                            <p:stCondLst>
                              <p:cond delay="6006"/>
                            </p:stCondLst>
                            <p:childTnLst>
                              <p:par>
                                <p:cTn id="8" presetClass="mediacall" nodeType="afterEffect" presetSubtype="0" presetID="1" grpId="2" fill="hold">
                                  <p:stCondLst>
                                    <p:cond delay="0"/>
                                  </p:stCondLst>
                                  <p:childTnLst>
                                    <p:cmd type="call" cmd="playFrom(0.0)">
                                      <p:cBhvr>
                                        <p:cTn id="9" dur="6047" fill="hold"/>
                                        <p:tgtEl>
                                          <p:spTgt spid="121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1214"/>
                </p:tgtEl>
              </p:cMediaNode>
            </p:video>
            <p:seq concurrent="1" prevAc="none" nextAc="seek">
              <p:cTn id="11" evtFilter="cancelBubble" nodeType="interactiveSeq" restart="whenNotActive" fill="hold">
                <p:stCondLst>
                  <p:cond delay="0" evt="onClick">
                    <p:tgtEl>
                      <p:spTgt spid="1214"/>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1214"/>
                                        </p:tgtEl>
                                      </p:cBhvr>
                                    </p:cmd>
                                  </p:childTnLst>
                                </p:cTn>
                              </p:par>
                            </p:childTnLst>
                          </p:cTn>
                        </p:par>
                      </p:childTnLst>
                    </p:cTn>
                  </p:par>
                </p:childTnLst>
              </p:cTn>
              <p:nextCondLst>
                <p:cond delay="0" evt="onClick">
                  <p:tgtEl>
                    <p:spTgt spid="1214"/>
                  </p:tgtEl>
                </p:cond>
              </p:nextCondLst>
            </p:seq>
            <p:video fullScrn="0">
              <p:cMediaNode mute="0" showWhenStopped="1" numSld="1" vol="100000">
                <p:cTn id="16" fill="hold" display="0">
                  <p:stCondLst>
                    <p:cond delay="indefinite"/>
                  </p:stCondLst>
                </p:cTn>
                <p:tgtEl>
                  <p:spTgt spid="1215"/>
                </p:tgtEl>
              </p:cMediaNode>
            </p:video>
            <p:seq concurrent="1" prevAc="none" nextAc="seek">
              <p:cTn id="17" evtFilter="cancelBubble" nodeType="interactiveSeq" restart="whenNotActive" fill="hold">
                <p:stCondLst>
                  <p:cond delay="0" evt="onClick">
                    <p:tgtEl>
                      <p:spTgt spid="1215"/>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1215"/>
                                        </p:tgtEl>
                                      </p:cBhvr>
                                    </p:cmd>
                                  </p:childTnLst>
                                </p:cTn>
                              </p:par>
                            </p:childTnLst>
                          </p:cTn>
                        </p:par>
                      </p:childTnLst>
                    </p:cTn>
                  </p:par>
                </p:childTnLst>
              </p:cTn>
              <p:nextCondLst>
                <p:cond delay="0" evt="onClick">
                  <p:tgtEl>
                    <p:spTgt spid="12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Title 1"/>
          <p:cNvSpPr txBox="1"/>
          <p:nvPr>
            <p:ph type="title"/>
          </p:nvPr>
        </p:nvSpPr>
        <p:spPr>
          <a:xfrm>
            <a:off x="446087" y="0"/>
            <a:ext cx="8229601" cy="1143000"/>
          </a:xfrm>
          <a:prstGeom prst="rect">
            <a:avLst/>
          </a:prstGeom>
        </p:spPr>
        <p:txBody>
          <a:bodyPr>
            <a:normAutofit fontScale="100000" lnSpcReduction="0"/>
          </a:bodyPr>
          <a:lstStyle/>
          <a:p>
            <a:pPr/>
            <a:r>
              <a:t>Segment Anything (SAM)</a:t>
            </a:r>
          </a:p>
        </p:txBody>
      </p:sp>
      <p:sp>
        <p:nvSpPr>
          <p:cNvPr id="1218" name="Bounding box prompts from an object detector can enable text-to-object segmentation (may work for popular objects)"/>
          <p:cNvSpPr txBox="1"/>
          <p:nvPr/>
        </p:nvSpPr>
        <p:spPr>
          <a:xfrm>
            <a:off x="2512424" y="5436656"/>
            <a:ext cx="4373343" cy="404010"/>
          </a:xfrm>
          <a:prstGeom prst="rect">
            <a:avLst/>
          </a:prstGeom>
          <a:ln w="12700">
            <a:miter lim="400000"/>
          </a:ln>
          <a:extLst>
            <a:ext uri="{C572A759-6A51-4108-AA02-DFA0A04FC94B}">
              <ma14:wrappingTextBoxFlag xmlns:ma14="http://schemas.microsoft.com/office/mac/drawingml/2011/main" val="1"/>
            </a:ext>
          </a:extLst>
        </p:spPr>
        <p:txBody>
          <a:bodyPr lIns="24204" tIns="24204" rIns="24204" bIns="24204" anchor="ctr">
            <a:spAutoFit/>
          </a:bodyPr>
          <a:lstStyle>
            <a:lvl1pPr algn="ctr" defTabSz="410765">
              <a:defRPr sz="1200">
                <a:latin typeface="Helvetica Light"/>
                <a:ea typeface="Helvetica Light"/>
                <a:cs typeface="Helvetica Light"/>
                <a:sym typeface="Helvetica Light"/>
              </a:defRPr>
            </a:lvl1pPr>
          </a:lstStyle>
          <a:p>
            <a:pPr/>
            <a:r>
              <a:t>Bounding box prompts from an object detector can enable text-to-object segmentation (may work for popular objects)</a:t>
            </a:r>
          </a:p>
        </p:txBody>
      </p:sp>
      <p:sp>
        <p:nvSpPr>
          <p:cNvPr id="1219"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220" name="Segment Anything - arxiv'23"/>
          <p:cNvSpPr txBox="1"/>
          <p:nvPr/>
        </p:nvSpPr>
        <p:spPr>
          <a:xfrm>
            <a:off x="3629429" y="6184370"/>
            <a:ext cx="1862917"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15833"/>
              </a:lnSpc>
              <a:spcBef>
                <a:spcPts val="800"/>
              </a:spcBef>
              <a:defRPr sz="1200" u="sng">
                <a:solidFill>
                  <a:srgbClr val="0000FF"/>
                </a:solidFill>
                <a:uFill>
                  <a:solidFill>
                    <a:srgbClr val="0000FF"/>
                  </a:solidFill>
                </a:uFill>
                <a:latin typeface="Aptos"/>
                <a:ea typeface="Aptos"/>
                <a:cs typeface="Aptos"/>
                <a:sym typeface="Aptos"/>
                <a:hlinkClick r:id="rId3"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invalidUrl="" action="" tgtFrame="" tooltip="" history="1" highlightClick="0" endSnd="0"/>
              </a:rPr>
              <a:t>Segment Anything - arxiv'23</a:t>
            </a:r>
          </a:p>
        </p:txBody>
      </p:sp>
      <p:sp>
        <p:nvSpPr>
          <p:cNvPr id="1221" name="Content Placeholder 2"/>
          <p:cNvSpPr txBox="1"/>
          <p:nvPr>
            <p:ph type="body" sz="quarter" idx="4294967295"/>
          </p:nvPr>
        </p:nvSpPr>
        <p:spPr>
          <a:xfrm>
            <a:off x="212797" y="1082146"/>
            <a:ext cx="8696182" cy="703751"/>
          </a:xfrm>
          <a:prstGeom prst="rect">
            <a:avLst/>
          </a:prstGeom>
        </p:spPr>
        <p:txBody>
          <a:bodyPr/>
          <a:lstStyle>
            <a:lvl1pPr marL="571500" indent="-228600">
              <a:spcBef>
                <a:spcPts val="600"/>
              </a:spcBef>
              <a:defRPr sz="2000"/>
            </a:lvl1pPr>
          </a:lstStyle>
          <a:p>
            <a:pPr/>
            <a:r>
              <a:t>Segment Anything (SAM) can also segment images based on a variety of input prompts</a:t>
            </a:r>
          </a:p>
        </p:txBody>
      </p:sp>
      <p:pic>
        <p:nvPicPr>
          <p:cNvPr id="1222" name="section-1.2b.mp4" descr="section-1.2b.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2627352" y="1953882"/>
            <a:ext cx="4143486" cy="3314789"/>
          </a:xfrm>
          <a:prstGeom prst="rect">
            <a:avLst/>
          </a:prstGeom>
          <a:ln w="12700">
            <a:miter lim="400000"/>
          </a:ln>
        </p:spPr>
      </p:pic>
      <p:grpSp>
        <p:nvGrpSpPr>
          <p:cNvPr id="1225" name="Group"/>
          <p:cNvGrpSpPr/>
          <p:nvPr/>
        </p:nvGrpSpPr>
        <p:grpSpPr>
          <a:xfrm>
            <a:off x="413038" y="2447172"/>
            <a:ext cx="1760988" cy="1386165"/>
            <a:chOff x="0" y="0"/>
            <a:chExt cx="1760987" cy="1386163"/>
          </a:xfrm>
        </p:grpSpPr>
        <p:sp>
          <p:nvSpPr>
            <p:cNvPr id="1223" name="Quote Bubble"/>
            <p:cNvSpPr/>
            <p:nvPr/>
          </p:nvSpPr>
          <p:spPr>
            <a:xfrm>
              <a:off x="0" y="0"/>
              <a:ext cx="1760988" cy="848536"/>
            </a:xfrm>
            <a:prstGeom prst="wedgeEllipseCallout">
              <a:avLst>
                <a:gd name="adj1" fmla="val 5900"/>
                <a:gd name="adj2" fmla="val 96792"/>
              </a:avLst>
            </a:prstGeom>
            <a:solidFill>
              <a:schemeClr val="accent3">
                <a:lumOff val="22941"/>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224" name="Cons: it may not work for…"/>
            <p:cNvSpPr/>
            <p:nvPr/>
          </p:nvSpPr>
          <p:spPr>
            <a:xfrm>
              <a:off x="202746" y="11616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b="1" sz="900">
                  <a:solidFill>
                    <a:srgbClr val="FF2600"/>
                  </a:solidFill>
                </a:defRPr>
              </a:pPr>
              <a:r>
                <a:t>Cons: it may not work for </a:t>
              </a:r>
            </a:p>
            <a:p>
              <a:pPr>
                <a:defRPr b="1" sz="900">
                  <a:solidFill>
                    <a:srgbClr val="FF2600"/>
                  </a:solidFill>
                </a:defRPr>
              </a:pPr>
              <a:r>
                <a:t>a uncommon object such </a:t>
              </a:r>
            </a:p>
            <a:p>
              <a:pPr>
                <a:defRPr b="1" sz="900">
                  <a:solidFill>
                    <a:srgbClr val="FF2600"/>
                  </a:solidFill>
                </a:defRPr>
              </a:pPr>
              <a:r>
                <a:t>as sea-lion which remains </a:t>
              </a:r>
            </a:p>
            <a:p>
              <a:pPr>
                <a:defRPr b="1" sz="900">
                  <a:solidFill>
                    <a:srgbClr val="FF2600"/>
                  </a:solidFill>
                </a:defRPr>
              </a:pPr>
              <a:r>
                <a:t>In underwater environment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781" fill="hold"/>
                                        <p:tgtEl>
                                          <p:spTgt spid="1222"/>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1222"/>
                </p:tgtEl>
              </p:cMediaNode>
            </p:video>
            <p:seq concurrent="1" prevAc="none" nextAc="seek">
              <p:cTn id="12" evtFilter="cancelBubble" nodeType="interactiveSeq" restart="whenNotActive" fill="hold">
                <p:stCondLst>
                  <p:cond delay="0" evt="onClick">
                    <p:tgtEl>
                      <p:spTgt spid="122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222"/>
                                        </p:tgtEl>
                                      </p:cBhvr>
                                    </p:cmd>
                                  </p:childTnLst>
                                </p:cTn>
                              </p:par>
                            </p:childTnLst>
                          </p:cTn>
                        </p:par>
                      </p:childTnLst>
                    </p:cTn>
                  </p:par>
                </p:childTnLst>
              </p:cTn>
              <p:nextCondLst>
                <p:cond delay="0" evt="onClick">
                  <p:tgtEl>
                    <p:spTgt spid="1222"/>
                  </p:tgtEl>
                </p:cond>
              </p:nextCondLst>
            </p:seq>
          </p:childTnLst>
        </p:cTn>
      </p:par>
    </p:tnLst>
    <p:bldLst>
      <p:bldP build="whole" bldLvl="1" animBg="1" rev="0" advAuto="0" spid="1225"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Title 1"/>
          <p:cNvSpPr txBox="1"/>
          <p:nvPr>
            <p:ph type="title"/>
          </p:nvPr>
        </p:nvSpPr>
        <p:spPr>
          <a:xfrm>
            <a:off x="68575" y="0"/>
            <a:ext cx="9073694" cy="1143000"/>
          </a:xfrm>
          <a:prstGeom prst="rect">
            <a:avLst/>
          </a:prstGeom>
        </p:spPr>
        <p:txBody>
          <a:bodyPr>
            <a:normAutofit fontScale="100000" lnSpcReduction="0"/>
          </a:bodyPr>
          <a:lstStyle/>
          <a:p>
            <a:pPr/>
            <a:r>
              <a:t>Group Activity#1: Try Segment Anything Demo</a:t>
            </a:r>
          </a:p>
        </p:txBody>
      </p:sp>
      <p:sp>
        <p:nvSpPr>
          <p:cNvPr id="1228"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229" name="Content Placeholder 2"/>
          <p:cNvSpPr txBox="1"/>
          <p:nvPr>
            <p:ph type="body" sz="quarter" idx="4294967295"/>
          </p:nvPr>
        </p:nvSpPr>
        <p:spPr>
          <a:xfrm>
            <a:off x="212797" y="1082146"/>
            <a:ext cx="8696182" cy="703751"/>
          </a:xfrm>
          <a:prstGeom prst="rect">
            <a:avLst/>
          </a:prstGeom>
        </p:spPr>
        <p:txBody>
          <a:bodyPr/>
          <a:lstStyle/>
          <a:p>
            <a:pPr marL="548640" indent="-219456" defTabSz="877823">
              <a:spcBef>
                <a:spcPts val="600"/>
              </a:spcBef>
              <a:defRPr sz="1919"/>
            </a:pPr>
            <a:r>
              <a:t>Try zero-shot generalization capability</a:t>
            </a:r>
          </a:p>
          <a:p>
            <a:pPr marL="548640" indent="-219456" defTabSz="877823">
              <a:spcBef>
                <a:spcPts val="600"/>
              </a:spcBef>
              <a:defRPr sz="1919"/>
            </a:pPr>
            <a:r>
              <a:t>Try to segment images based on a variety of input prompts</a:t>
            </a:r>
          </a:p>
        </p:txBody>
      </p:sp>
      <p:sp>
        <p:nvSpPr>
          <p:cNvPr id="1230" name="https://segment-anything.com/demo#"/>
          <p:cNvSpPr txBox="1"/>
          <p:nvPr/>
        </p:nvSpPr>
        <p:spPr>
          <a:xfrm>
            <a:off x="2720871" y="6172690"/>
            <a:ext cx="3680034"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4" invalidUrl="" action="" tgtFrame="" tooltip="" history="1" highlightClick="0" endSnd="0"/>
              </a:rPr>
              <a:t>https://segment-anything.com/demo#</a:t>
            </a:r>
          </a:p>
        </p:txBody>
      </p:sp>
      <p:pic>
        <p:nvPicPr>
          <p:cNvPr id="1231" name="Screen Shot 2024-10-20 at 5.51.04 PM.png" descr="Screen Shot 2024-10-20 at 5.51.04 PM.png"/>
          <p:cNvPicPr>
            <a:picLocks noChangeAspect="1"/>
          </p:cNvPicPr>
          <p:nvPr/>
        </p:nvPicPr>
        <p:blipFill>
          <a:blip r:embed="rId5">
            <a:extLst/>
          </a:blip>
          <a:stretch>
            <a:fillRect/>
          </a:stretch>
        </p:blipFill>
        <p:spPr>
          <a:xfrm>
            <a:off x="1043967" y="1769660"/>
            <a:ext cx="7033842" cy="4366026"/>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3" name="Title 1"/>
          <p:cNvSpPr txBox="1"/>
          <p:nvPr>
            <p:ph type="title"/>
          </p:nvPr>
        </p:nvSpPr>
        <p:spPr>
          <a:xfrm>
            <a:off x="68575" y="0"/>
            <a:ext cx="9073694" cy="1143000"/>
          </a:xfrm>
          <a:prstGeom prst="rect">
            <a:avLst/>
          </a:prstGeom>
        </p:spPr>
        <p:txBody>
          <a:bodyPr>
            <a:normAutofit fontScale="100000" lnSpcReduction="0"/>
          </a:bodyPr>
          <a:lstStyle/>
          <a:p>
            <a:pPr/>
            <a:r>
              <a:t>Group Activity#2: Try Segment Anything Demo</a:t>
            </a:r>
          </a:p>
        </p:txBody>
      </p:sp>
      <p:sp>
        <p:nvSpPr>
          <p:cNvPr id="1234"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1235" name="Content Placeholder 2"/>
          <p:cNvSpPr txBox="1"/>
          <p:nvPr>
            <p:ph type="body" sz="quarter" idx="4294967295"/>
          </p:nvPr>
        </p:nvSpPr>
        <p:spPr>
          <a:xfrm>
            <a:off x="77330" y="1640946"/>
            <a:ext cx="3975830" cy="703751"/>
          </a:xfrm>
          <a:prstGeom prst="rect">
            <a:avLst/>
          </a:prstGeom>
        </p:spPr>
        <p:txBody>
          <a:bodyPr/>
          <a:lstStyle>
            <a:lvl1pPr marL="571500" indent="-228600">
              <a:spcBef>
                <a:spcPts val="600"/>
              </a:spcBef>
              <a:defRPr sz="2000"/>
            </a:lvl1pPr>
          </a:lstStyle>
          <a:p>
            <a:pPr/>
            <a:r>
              <a:t>Try zero-shot generalization capability using PyTorch code</a:t>
            </a:r>
          </a:p>
        </p:txBody>
      </p:sp>
      <p:sp>
        <p:nvSpPr>
          <p:cNvPr id="1236" name="https://github.com/alimoorreza/cs195-fall24-notes/blob/main/cs195_segment_anything_SAM_inference.ipynb"/>
          <p:cNvSpPr txBox="1"/>
          <p:nvPr/>
        </p:nvSpPr>
        <p:spPr>
          <a:xfrm>
            <a:off x="739671" y="6263038"/>
            <a:ext cx="7923315"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u="sng">
                <a:solidFill>
                  <a:srgbClr val="0000FF"/>
                </a:solidFill>
                <a:uFill>
                  <a:solidFill>
                    <a:srgbClr val="0000FF"/>
                  </a:solidFill>
                </a:uFill>
                <a:hlinkClick r:id="rId3"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4" invalidUrl="" action="" tgtFrame="" tooltip="" history="1" highlightClick="0" endSnd="0"/>
              </a:rPr>
              <a:t>https://github.com/alimoorreza/cs195-fall24-notes/blob/main/cs195_segment_anything_SAM_inference.ipynb</a:t>
            </a:r>
          </a:p>
        </p:txBody>
      </p:sp>
      <p:pic>
        <p:nvPicPr>
          <p:cNvPr id="1237" name="Screen Shot 2024-10-20 at 5.58.22 PM.png" descr="Screen Shot 2024-10-20 at 5.58.22 PM.png"/>
          <p:cNvPicPr>
            <a:picLocks noChangeAspect="1"/>
          </p:cNvPicPr>
          <p:nvPr/>
        </p:nvPicPr>
        <p:blipFill>
          <a:blip r:embed="rId5">
            <a:extLst/>
          </a:blip>
          <a:stretch>
            <a:fillRect/>
          </a:stretch>
        </p:blipFill>
        <p:spPr>
          <a:xfrm>
            <a:off x="4242769" y="855072"/>
            <a:ext cx="4793435" cy="530032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Title 1"/>
          <p:cNvSpPr txBox="1"/>
          <p:nvPr>
            <p:ph type="title"/>
          </p:nvPr>
        </p:nvSpPr>
        <p:spPr>
          <a:xfrm>
            <a:off x="0" y="2066242"/>
            <a:ext cx="9144001" cy="2990452"/>
          </a:xfrm>
          <a:prstGeom prst="rect">
            <a:avLst/>
          </a:prstGeom>
        </p:spPr>
        <p:txBody>
          <a:bodyPr/>
          <a:lstStyle/>
          <a:p>
            <a:pPr>
              <a:defRPr sz="4000">
                <a:solidFill>
                  <a:srgbClr val="000000"/>
                </a:solidFill>
              </a:defRPr>
            </a:pPr>
            <a:r>
              <a:t>Classical: Clustering Based Segmentation</a:t>
            </a:r>
            <a:br/>
          </a:p>
        </p:txBody>
      </p:sp>
      <p:sp>
        <p:nvSpPr>
          <p:cNvPr id="290"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Title 1"/>
          <p:cNvSpPr txBox="1"/>
          <p:nvPr>
            <p:ph type="title"/>
          </p:nvPr>
        </p:nvSpPr>
        <p:spPr>
          <a:xfrm>
            <a:off x="446087" y="0"/>
            <a:ext cx="8229601" cy="1143000"/>
          </a:xfrm>
          <a:prstGeom prst="rect">
            <a:avLst/>
          </a:prstGeom>
        </p:spPr>
        <p:txBody>
          <a:bodyPr/>
          <a:lstStyle>
            <a:lvl1pPr algn="ctr">
              <a:defRPr sz="2400"/>
            </a:lvl1pPr>
          </a:lstStyle>
          <a:p>
            <a:pPr/>
            <a:r>
              <a:t>Recap: K-means clustering</a:t>
            </a:r>
          </a:p>
        </p:txBody>
      </p:sp>
      <p:grpSp>
        <p:nvGrpSpPr>
          <p:cNvPr id="332" name="Group 58"/>
          <p:cNvGrpSpPr/>
          <p:nvPr/>
        </p:nvGrpSpPr>
        <p:grpSpPr>
          <a:xfrm>
            <a:off x="847724" y="3249613"/>
            <a:ext cx="7667626" cy="182563"/>
            <a:chOff x="0" y="0"/>
            <a:chExt cx="7667625" cy="182562"/>
          </a:xfrm>
        </p:grpSpPr>
        <p:sp>
          <p:nvSpPr>
            <p:cNvPr id="293" name="Straight Connector 4"/>
            <p:cNvSpPr/>
            <p:nvPr/>
          </p:nvSpPr>
          <p:spPr>
            <a:xfrm>
              <a:off x="0" y="109536"/>
              <a:ext cx="7667625" cy="1590"/>
            </a:xfrm>
            <a:prstGeom prst="line">
              <a:avLst/>
            </a:prstGeom>
            <a:noFill/>
            <a:ln w="2857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294" name="Oval 5"/>
            <p:cNvSpPr/>
            <p:nvPr/>
          </p:nvSpPr>
          <p:spPr>
            <a:xfrm>
              <a:off x="803274"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295" name="Oval 9"/>
            <p:cNvSpPr/>
            <p:nvPr/>
          </p:nvSpPr>
          <p:spPr>
            <a:xfrm>
              <a:off x="955674"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296" name="Oval 10"/>
            <p:cNvSpPr/>
            <p:nvPr/>
          </p:nvSpPr>
          <p:spPr>
            <a:xfrm>
              <a:off x="657224"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297" name="Oval 11"/>
            <p:cNvSpPr/>
            <p:nvPr/>
          </p:nvSpPr>
          <p:spPr>
            <a:xfrm>
              <a:off x="1095374"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298" name="Oval 12"/>
            <p:cNvSpPr/>
            <p:nvPr/>
          </p:nvSpPr>
          <p:spPr>
            <a:xfrm>
              <a:off x="354171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299" name="Oval 13"/>
            <p:cNvSpPr/>
            <p:nvPr/>
          </p:nvSpPr>
          <p:spPr>
            <a:xfrm>
              <a:off x="368776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0" name="Oval 14"/>
            <p:cNvSpPr/>
            <p:nvPr/>
          </p:nvSpPr>
          <p:spPr>
            <a:xfrm>
              <a:off x="383381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1" name="Oval 15"/>
            <p:cNvSpPr/>
            <p:nvPr/>
          </p:nvSpPr>
          <p:spPr>
            <a:xfrm>
              <a:off x="387032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2" name="Oval 16"/>
            <p:cNvSpPr/>
            <p:nvPr/>
          </p:nvSpPr>
          <p:spPr>
            <a:xfrm>
              <a:off x="401637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3" name="Oval 17"/>
            <p:cNvSpPr/>
            <p:nvPr/>
          </p:nvSpPr>
          <p:spPr>
            <a:xfrm>
              <a:off x="416242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4" name="Oval 18"/>
            <p:cNvSpPr/>
            <p:nvPr/>
          </p:nvSpPr>
          <p:spPr>
            <a:xfrm>
              <a:off x="401637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5" name="Oval 19"/>
            <p:cNvSpPr/>
            <p:nvPr/>
          </p:nvSpPr>
          <p:spPr>
            <a:xfrm>
              <a:off x="4052888"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6" name="Oval 20"/>
            <p:cNvSpPr/>
            <p:nvPr/>
          </p:nvSpPr>
          <p:spPr>
            <a:xfrm>
              <a:off x="4198938"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7" name="Oval 21"/>
            <p:cNvSpPr/>
            <p:nvPr/>
          </p:nvSpPr>
          <p:spPr>
            <a:xfrm>
              <a:off x="4344988"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8" name="Oval 22"/>
            <p:cNvSpPr/>
            <p:nvPr/>
          </p:nvSpPr>
          <p:spPr>
            <a:xfrm>
              <a:off x="1022349"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09" name="Oval 23"/>
            <p:cNvSpPr/>
            <p:nvPr/>
          </p:nvSpPr>
          <p:spPr>
            <a:xfrm>
              <a:off x="105886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0" name="Oval 24"/>
            <p:cNvSpPr/>
            <p:nvPr/>
          </p:nvSpPr>
          <p:spPr>
            <a:xfrm>
              <a:off x="120491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1" name="Oval 25"/>
            <p:cNvSpPr/>
            <p:nvPr/>
          </p:nvSpPr>
          <p:spPr>
            <a:xfrm>
              <a:off x="529431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2" name="Oval 26"/>
            <p:cNvSpPr/>
            <p:nvPr/>
          </p:nvSpPr>
          <p:spPr>
            <a:xfrm>
              <a:off x="533082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3" name="Oval 27"/>
            <p:cNvSpPr/>
            <p:nvPr/>
          </p:nvSpPr>
          <p:spPr>
            <a:xfrm>
              <a:off x="547687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4" name="Oval 28"/>
            <p:cNvSpPr/>
            <p:nvPr/>
          </p:nvSpPr>
          <p:spPr>
            <a:xfrm>
              <a:off x="5549900"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5" name="Oval 29"/>
            <p:cNvSpPr/>
            <p:nvPr/>
          </p:nvSpPr>
          <p:spPr>
            <a:xfrm>
              <a:off x="558641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6" name="Oval 30"/>
            <p:cNvSpPr/>
            <p:nvPr/>
          </p:nvSpPr>
          <p:spPr>
            <a:xfrm>
              <a:off x="573246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7" name="Oval 31"/>
            <p:cNvSpPr/>
            <p:nvPr/>
          </p:nvSpPr>
          <p:spPr>
            <a:xfrm>
              <a:off x="416242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8" name="Oval 32"/>
            <p:cNvSpPr/>
            <p:nvPr/>
          </p:nvSpPr>
          <p:spPr>
            <a:xfrm>
              <a:off x="4198938"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19" name="Oval 33"/>
            <p:cNvSpPr/>
            <p:nvPr/>
          </p:nvSpPr>
          <p:spPr>
            <a:xfrm>
              <a:off x="4344988"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0" name="Oval 34"/>
            <p:cNvSpPr/>
            <p:nvPr/>
          </p:nvSpPr>
          <p:spPr>
            <a:xfrm>
              <a:off x="441801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1" name="Oval 35"/>
            <p:cNvSpPr/>
            <p:nvPr/>
          </p:nvSpPr>
          <p:spPr>
            <a:xfrm>
              <a:off x="445452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2" name="Oval 36"/>
            <p:cNvSpPr/>
            <p:nvPr/>
          </p:nvSpPr>
          <p:spPr>
            <a:xfrm>
              <a:off x="460057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3" name="Oval 37"/>
            <p:cNvSpPr/>
            <p:nvPr/>
          </p:nvSpPr>
          <p:spPr>
            <a:xfrm>
              <a:off x="489267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4" name="Oval 38"/>
            <p:cNvSpPr/>
            <p:nvPr/>
          </p:nvSpPr>
          <p:spPr>
            <a:xfrm>
              <a:off x="5842000"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5" name="Oval 39"/>
            <p:cNvSpPr/>
            <p:nvPr/>
          </p:nvSpPr>
          <p:spPr>
            <a:xfrm>
              <a:off x="587851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6" name="Oval 40"/>
            <p:cNvSpPr/>
            <p:nvPr/>
          </p:nvSpPr>
          <p:spPr>
            <a:xfrm>
              <a:off x="6024563"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7" name="Oval 41"/>
            <p:cNvSpPr/>
            <p:nvPr/>
          </p:nvSpPr>
          <p:spPr>
            <a:xfrm>
              <a:off x="606107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8" name="Oval 42"/>
            <p:cNvSpPr/>
            <p:nvPr/>
          </p:nvSpPr>
          <p:spPr>
            <a:xfrm>
              <a:off x="6097588"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29" name="Oval 43"/>
            <p:cNvSpPr/>
            <p:nvPr/>
          </p:nvSpPr>
          <p:spPr>
            <a:xfrm>
              <a:off x="6243638" y="-1"/>
              <a:ext cx="182563"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30" name="Oval 44"/>
            <p:cNvSpPr/>
            <p:nvPr/>
          </p:nvSpPr>
          <p:spPr>
            <a:xfrm>
              <a:off x="635317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31" name="Oval 45"/>
            <p:cNvSpPr/>
            <p:nvPr/>
          </p:nvSpPr>
          <p:spPr>
            <a:xfrm>
              <a:off x="6499225" y="-1"/>
              <a:ext cx="182565" cy="182564"/>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grpSp>
      <p:sp>
        <p:nvSpPr>
          <p:cNvPr id="333" name="Oval 49"/>
          <p:cNvSpPr/>
          <p:nvPr/>
        </p:nvSpPr>
        <p:spPr>
          <a:xfrm>
            <a:off x="1800225" y="3221038"/>
            <a:ext cx="219076" cy="215901"/>
          </a:xfrm>
          <a:prstGeom prst="ellipse">
            <a:avLst/>
          </a:prstGeom>
          <a:solidFill>
            <a:srgbClr val="C00000"/>
          </a:solidFill>
          <a:ln w="25400">
            <a:solidFill>
              <a:srgbClr val="C00000"/>
            </a:solidFill>
          </a:ln>
        </p:spPr>
        <p:txBody>
          <a:bodyPr lIns="45719" rIns="45719" anchor="ctr"/>
          <a:lstStyle/>
          <a:p>
            <a:pPr algn="ctr" defTabSz="914400">
              <a:defRPr>
                <a:solidFill>
                  <a:srgbClr val="FFFFFF"/>
                </a:solidFill>
              </a:defRPr>
            </a:pPr>
          </a:p>
        </p:txBody>
      </p:sp>
      <p:sp>
        <p:nvSpPr>
          <p:cNvPr id="334" name="Oval 50"/>
          <p:cNvSpPr/>
          <p:nvPr/>
        </p:nvSpPr>
        <p:spPr>
          <a:xfrm>
            <a:off x="5118100" y="3221038"/>
            <a:ext cx="219076" cy="215901"/>
          </a:xfrm>
          <a:prstGeom prst="ellipse">
            <a:avLst/>
          </a:prstGeom>
          <a:solidFill>
            <a:srgbClr val="00B0F0"/>
          </a:solidFill>
          <a:ln w="25400">
            <a:solidFill>
              <a:srgbClr val="00B0F0"/>
            </a:solidFill>
          </a:ln>
        </p:spPr>
        <p:txBody>
          <a:bodyPr lIns="45719" rIns="45719" anchor="ctr"/>
          <a:lstStyle/>
          <a:p>
            <a:pPr algn="ctr" defTabSz="914400">
              <a:defRPr>
                <a:solidFill>
                  <a:srgbClr val="FFFFFF"/>
                </a:solidFill>
              </a:defRPr>
            </a:pPr>
          </a:p>
        </p:txBody>
      </p:sp>
      <p:sp>
        <p:nvSpPr>
          <p:cNvPr id="335" name="Oval 51"/>
          <p:cNvSpPr/>
          <p:nvPr/>
        </p:nvSpPr>
        <p:spPr>
          <a:xfrm>
            <a:off x="6827838" y="3233738"/>
            <a:ext cx="219077" cy="215901"/>
          </a:xfrm>
          <a:prstGeom prst="ellipse">
            <a:avLst/>
          </a:prstGeom>
          <a:solidFill>
            <a:srgbClr val="92D050"/>
          </a:solidFill>
          <a:ln w="25400">
            <a:solidFill>
              <a:srgbClr val="92D050"/>
            </a:solidFill>
          </a:ln>
        </p:spPr>
        <p:txBody>
          <a:bodyPr lIns="45719" rIns="45719" anchor="ctr"/>
          <a:lstStyle/>
          <a:p>
            <a:pPr algn="ctr" defTabSz="914400">
              <a:defRPr>
                <a:solidFill>
                  <a:srgbClr val="FFFFFF"/>
                </a:solidFill>
              </a:defRPr>
            </a:pPr>
          </a:p>
        </p:txBody>
      </p:sp>
      <p:sp>
        <p:nvSpPr>
          <p:cNvPr id="336" name="Rectangle 6"/>
          <p:cNvSpPr txBox="1"/>
          <p:nvPr/>
        </p:nvSpPr>
        <p:spPr>
          <a:xfrm>
            <a:off x="795019" y="1515769"/>
            <a:ext cx="7655561" cy="15950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838200" indent="-381000" defTabSz="914400">
              <a:lnSpc>
                <a:spcPct val="90000"/>
              </a:lnSpc>
              <a:buSzPct val="100000"/>
              <a:buAutoNum type="arabicPeriod" startAt="1"/>
              <a:defRPr sz="2000"/>
            </a:pPr>
            <a:r>
              <a:t>Randomly initialize the cluster centers, c</a:t>
            </a:r>
            <a:r>
              <a:rPr baseline="-25000"/>
              <a:t>1</a:t>
            </a:r>
            <a:r>
              <a:t>, ..., c</a:t>
            </a:r>
            <a:r>
              <a:rPr baseline="-25000"/>
              <a:t>K</a:t>
            </a:r>
            <a:endParaRPr baseline="-25000"/>
          </a:p>
          <a:p>
            <a:pPr lvl="1" marL="838200" indent="-381000" defTabSz="914400">
              <a:lnSpc>
                <a:spcPct val="90000"/>
              </a:lnSpc>
              <a:buSzPct val="100000"/>
              <a:buAutoNum type="arabicPeriod" startAt="1"/>
              <a:defRPr sz="2000"/>
            </a:pPr>
            <a:r>
              <a:t>Given cluster centers, determine points in each cluster</a:t>
            </a:r>
          </a:p>
          <a:p>
            <a:pPr lvl="1" marL="838200" indent="-381000" defTabSz="914400">
              <a:lnSpc>
                <a:spcPct val="90000"/>
              </a:lnSpc>
              <a:buSzPct val="100000"/>
              <a:buAutoNum type="arabicPeriod" startAt="1"/>
              <a:defRPr sz="2000"/>
            </a:pPr>
            <a:r>
              <a:t>Given points in each cluster, solve for c</a:t>
            </a:r>
            <a:r>
              <a:rPr baseline="-25000"/>
              <a:t>i</a:t>
            </a:r>
            <a:endParaRPr baseline="-25000"/>
          </a:p>
          <a:p>
            <a:pPr lvl="1" marL="838200" indent="-381000" defTabSz="914400">
              <a:lnSpc>
                <a:spcPct val="90000"/>
              </a:lnSpc>
              <a:buSzPct val="100000"/>
              <a:buAutoNum type="arabicPeriod" startAt="1"/>
              <a:defRPr sz="2000"/>
            </a:pPr>
          </a:p>
        </p:txBody>
      </p:sp>
      <p:sp>
        <p:nvSpPr>
          <p:cNvPr id="337" name="Oval 101"/>
          <p:cNvSpPr/>
          <p:nvPr/>
        </p:nvSpPr>
        <p:spPr>
          <a:xfrm>
            <a:off x="1139825" y="3030538"/>
            <a:ext cx="1704976" cy="584201"/>
          </a:xfrm>
          <a:prstGeom prst="ellipse">
            <a:avLst/>
          </a:prstGeom>
          <a:ln w="25400">
            <a:solidFill>
              <a:srgbClr val="C00000"/>
            </a:solidFill>
            <a:prstDash val="sysDash"/>
          </a:ln>
        </p:spPr>
        <p:txBody>
          <a:bodyPr lIns="45719" rIns="45719" anchor="ctr"/>
          <a:lstStyle/>
          <a:p>
            <a:pPr algn="ctr" defTabSz="914400">
              <a:defRPr>
                <a:solidFill>
                  <a:srgbClr val="FFFFFF"/>
                </a:solidFill>
              </a:defRPr>
            </a:pPr>
          </a:p>
        </p:txBody>
      </p:sp>
      <p:sp>
        <p:nvSpPr>
          <p:cNvPr id="338" name="Oval 102"/>
          <p:cNvSpPr/>
          <p:nvPr/>
        </p:nvSpPr>
        <p:spPr>
          <a:xfrm>
            <a:off x="4216400" y="3005138"/>
            <a:ext cx="1816100" cy="584201"/>
          </a:xfrm>
          <a:prstGeom prst="ellipse">
            <a:avLst/>
          </a:prstGeom>
          <a:ln w="25400">
            <a:solidFill>
              <a:srgbClr val="00B0F0"/>
            </a:solidFill>
            <a:prstDash val="sysDash"/>
          </a:ln>
        </p:spPr>
        <p:txBody>
          <a:bodyPr lIns="45719" rIns="45719" anchor="ctr"/>
          <a:lstStyle/>
          <a:p>
            <a:pPr algn="ctr" defTabSz="914400">
              <a:defRPr>
                <a:solidFill>
                  <a:srgbClr val="FFFFFF"/>
                </a:solidFill>
              </a:defRPr>
            </a:pPr>
          </a:p>
        </p:txBody>
      </p:sp>
      <p:sp>
        <p:nvSpPr>
          <p:cNvPr id="339" name="Oval 103"/>
          <p:cNvSpPr/>
          <p:nvPr/>
        </p:nvSpPr>
        <p:spPr>
          <a:xfrm>
            <a:off x="6019800" y="3067050"/>
            <a:ext cx="1800226" cy="584200"/>
          </a:xfrm>
          <a:prstGeom prst="ellipse">
            <a:avLst/>
          </a:prstGeom>
          <a:ln w="25400">
            <a:solidFill>
              <a:srgbClr val="92D050"/>
            </a:solidFill>
            <a:prstDash val="sysDash"/>
          </a:ln>
        </p:spPr>
        <p:txBody>
          <a:bodyPr lIns="45719" rIns="45719" anchor="ctr"/>
          <a:lstStyle/>
          <a:p>
            <a:pPr algn="ctr" defTabSz="914400">
              <a:defRPr>
                <a:solidFill>
                  <a:srgbClr val="FFFFFF"/>
                </a:solidFill>
              </a:defRPr>
            </a:pPr>
          </a:p>
        </p:txBody>
      </p:sp>
      <p:sp>
        <p:nvSpPr>
          <p:cNvPr id="340" name="If we run it for enough iterations, it will converge to this state, when the…"/>
          <p:cNvSpPr txBox="1"/>
          <p:nvPr/>
        </p:nvSpPr>
        <p:spPr>
          <a:xfrm>
            <a:off x="2057922" y="4846311"/>
            <a:ext cx="4905181" cy="461403"/>
          </a:xfrm>
          <a:prstGeom prst="rect">
            <a:avLst/>
          </a:prstGeom>
          <a:solidFill>
            <a:schemeClr val="accent2">
              <a:lumOff val="23627"/>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300"/>
            </a:pPr>
            <a:r>
              <a:t>If we run it for enough iterations, it will converge to this state, when the</a:t>
            </a:r>
          </a:p>
          <a:p>
            <a:pPr>
              <a:defRPr sz="1300"/>
            </a:pPr>
            <a:r>
              <a:t>centers won’t be changing anymore. Clustering mechanism stops.</a:t>
            </a:r>
          </a:p>
        </p:txBody>
      </p:sp>
      <p:sp>
        <p:nvSpPr>
          <p:cNvPr id="341"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itle 1"/>
          <p:cNvSpPr txBox="1"/>
          <p:nvPr>
            <p:ph type="title"/>
          </p:nvPr>
        </p:nvSpPr>
        <p:spPr>
          <a:xfrm>
            <a:off x="19982" y="-16934"/>
            <a:ext cx="9227859" cy="1143001"/>
          </a:xfrm>
          <a:prstGeom prst="rect">
            <a:avLst/>
          </a:prstGeom>
        </p:spPr>
        <p:txBody>
          <a:bodyPr>
            <a:normAutofit fontScale="100000" lnSpcReduction="0"/>
          </a:bodyPr>
          <a:lstStyle>
            <a:lvl1pPr algn="ctr">
              <a:defRPr sz="2400"/>
            </a:lvl1pPr>
          </a:lstStyle>
          <a:p>
            <a:pPr/>
            <a:r>
              <a:t>Recap: Segmentation as clustering on a grayscale image</a:t>
            </a:r>
          </a:p>
        </p:txBody>
      </p:sp>
      <p:pic>
        <p:nvPicPr>
          <p:cNvPr id="344" name="Picture 6" descr="Picture 6"/>
          <p:cNvPicPr>
            <a:picLocks noChangeAspect="1"/>
          </p:cNvPicPr>
          <p:nvPr/>
        </p:nvPicPr>
        <p:blipFill>
          <a:blip r:embed="rId2">
            <a:extLst/>
          </a:blip>
          <a:stretch>
            <a:fillRect/>
          </a:stretch>
        </p:blipFill>
        <p:spPr>
          <a:xfrm>
            <a:off x="4498975" y="2662238"/>
            <a:ext cx="4419600" cy="2901951"/>
          </a:xfrm>
          <a:prstGeom prst="rect">
            <a:avLst/>
          </a:prstGeom>
          <a:ln w="12700">
            <a:miter lim="400000"/>
          </a:ln>
        </p:spPr>
      </p:pic>
      <p:sp>
        <p:nvSpPr>
          <p:cNvPr id="345" name="Straight Connector 10"/>
          <p:cNvSpPr/>
          <p:nvPr/>
        </p:nvSpPr>
        <p:spPr>
          <a:xfrm>
            <a:off x="555625" y="3962400"/>
            <a:ext cx="4089400" cy="0"/>
          </a:xfrm>
          <a:prstGeom prst="line">
            <a:avLst/>
          </a:prstGeom>
          <a:ln w="28575">
            <a:solidFill>
              <a:srgbClr val="000000"/>
            </a:solidFill>
            <a:headEnd type="triangle"/>
            <a:tailEnd type="triangle"/>
          </a:ln>
        </p:spPr>
        <p:txBody>
          <a:bodyPr lIns="45719" rIns="45719"/>
          <a:lstStyle/>
          <a:p>
            <a:pPr/>
          </a:p>
        </p:txBody>
      </p:sp>
      <p:sp>
        <p:nvSpPr>
          <p:cNvPr id="346" name="TextBox 52"/>
          <p:cNvSpPr txBox="1"/>
          <p:nvPr/>
        </p:nvSpPr>
        <p:spPr>
          <a:xfrm>
            <a:off x="564831" y="1311275"/>
            <a:ext cx="8138160" cy="3924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400"/>
            </a:lvl1pPr>
          </a:lstStyle>
          <a:p>
            <a:pPr/>
            <a:r>
              <a:t>We can customize the clustering by changing the feature space.</a:t>
            </a:r>
          </a:p>
        </p:txBody>
      </p:sp>
      <p:grpSp>
        <p:nvGrpSpPr>
          <p:cNvPr id="401" name="Group 69"/>
          <p:cNvGrpSpPr/>
          <p:nvPr/>
        </p:nvGrpSpPr>
        <p:grpSpPr>
          <a:xfrm>
            <a:off x="906463" y="3903664"/>
            <a:ext cx="3213100" cy="96839"/>
            <a:chOff x="0" y="0"/>
            <a:chExt cx="3213099" cy="96838"/>
          </a:xfrm>
        </p:grpSpPr>
        <p:sp>
          <p:nvSpPr>
            <p:cNvPr id="347" name="Oval 11"/>
            <p:cNvSpPr/>
            <p:nvPr/>
          </p:nvSpPr>
          <p:spPr>
            <a:xfrm>
              <a:off x="77787"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48" name="Oval 15"/>
            <p:cNvSpPr/>
            <p:nvPr/>
          </p:nvSpPr>
          <p:spPr>
            <a:xfrm>
              <a:off x="158749"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49" name="Oval 16"/>
            <p:cNvSpPr/>
            <p:nvPr/>
          </p:nvSpPr>
          <p:spPr>
            <a:xfrm>
              <a:off x="0"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0" name="Oval 17"/>
            <p:cNvSpPr/>
            <p:nvPr/>
          </p:nvSpPr>
          <p:spPr>
            <a:xfrm>
              <a:off x="233362"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1" name="Oval 18"/>
            <p:cNvSpPr/>
            <p:nvPr/>
          </p:nvSpPr>
          <p:spPr>
            <a:xfrm>
              <a:off x="1538287"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2" name="Oval 19"/>
            <p:cNvSpPr/>
            <p:nvPr/>
          </p:nvSpPr>
          <p:spPr>
            <a:xfrm>
              <a:off x="1616074"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3" name="Oval 20"/>
            <p:cNvSpPr/>
            <p:nvPr/>
          </p:nvSpPr>
          <p:spPr>
            <a:xfrm>
              <a:off x="1693862"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4" name="Oval 21"/>
            <p:cNvSpPr/>
            <p:nvPr/>
          </p:nvSpPr>
          <p:spPr>
            <a:xfrm>
              <a:off x="1712911"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5" name="Oval 22"/>
            <p:cNvSpPr/>
            <p:nvPr/>
          </p:nvSpPr>
          <p:spPr>
            <a:xfrm>
              <a:off x="1790700"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6" name="Oval 23"/>
            <p:cNvSpPr/>
            <p:nvPr/>
          </p:nvSpPr>
          <p:spPr>
            <a:xfrm>
              <a:off x="1870074"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7" name="Oval 24"/>
            <p:cNvSpPr/>
            <p:nvPr/>
          </p:nvSpPr>
          <p:spPr>
            <a:xfrm>
              <a:off x="1790700"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8" name="Oval 25"/>
            <p:cNvSpPr/>
            <p:nvPr/>
          </p:nvSpPr>
          <p:spPr>
            <a:xfrm>
              <a:off x="1811336"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59" name="Oval 26"/>
            <p:cNvSpPr/>
            <p:nvPr/>
          </p:nvSpPr>
          <p:spPr>
            <a:xfrm>
              <a:off x="1889125"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0" name="Oval 27"/>
            <p:cNvSpPr/>
            <p:nvPr/>
          </p:nvSpPr>
          <p:spPr>
            <a:xfrm>
              <a:off x="196691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1" name="Oval 28"/>
            <p:cNvSpPr/>
            <p:nvPr/>
          </p:nvSpPr>
          <p:spPr>
            <a:xfrm>
              <a:off x="195262"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2" name="Oval 29"/>
            <p:cNvSpPr/>
            <p:nvPr/>
          </p:nvSpPr>
          <p:spPr>
            <a:xfrm>
              <a:off x="21431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3" name="Oval 30"/>
            <p:cNvSpPr/>
            <p:nvPr/>
          </p:nvSpPr>
          <p:spPr>
            <a:xfrm>
              <a:off x="292100"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4" name="Oval 31"/>
            <p:cNvSpPr/>
            <p:nvPr/>
          </p:nvSpPr>
          <p:spPr>
            <a:xfrm>
              <a:off x="2473324"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5" name="Oval 32"/>
            <p:cNvSpPr/>
            <p:nvPr/>
          </p:nvSpPr>
          <p:spPr>
            <a:xfrm>
              <a:off x="2492375"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6" name="Oval 33"/>
            <p:cNvSpPr/>
            <p:nvPr/>
          </p:nvSpPr>
          <p:spPr>
            <a:xfrm>
              <a:off x="257016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7" name="Oval 34"/>
            <p:cNvSpPr/>
            <p:nvPr/>
          </p:nvSpPr>
          <p:spPr>
            <a:xfrm>
              <a:off x="2609849"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8" name="Oval 35"/>
            <p:cNvSpPr/>
            <p:nvPr/>
          </p:nvSpPr>
          <p:spPr>
            <a:xfrm>
              <a:off x="2628899"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69" name="Oval 36"/>
            <p:cNvSpPr/>
            <p:nvPr/>
          </p:nvSpPr>
          <p:spPr>
            <a:xfrm>
              <a:off x="2706686"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0" name="Oval 37"/>
            <p:cNvSpPr/>
            <p:nvPr/>
          </p:nvSpPr>
          <p:spPr>
            <a:xfrm>
              <a:off x="1870074"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1" name="Oval 38"/>
            <p:cNvSpPr/>
            <p:nvPr/>
          </p:nvSpPr>
          <p:spPr>
            <a:xfrm>
              <a:off x="1889125"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2" name="Oval 39"/>
            <p:cNvSpPr/>
            <p:nvPr/>
          </p:nvSpPr>
          <p:spPr>
            <a:xfrm>
              <a:off x="196691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3" name="Oval 40"/>
            <p:cNvSpPr/>
            <p:nvPr/>
          </p:nvSpPr>
          <p:spPr>
            <a:xfrm>
              <a:off x="2005011"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4" name="Oval 41"/>
            <p:cNvSpPr/>
            <p:nvPr/>
          </p:nvSpPr>
          <p:spPr>
            <a:xfrm>
              <a:off x="2025649"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5" name="Oval 42"/>
            <p:cNvSpPr/>
            <p:nvPr/>
          </p:nvSpPr>
          <p:spPr>
            <a:xfrm>
              <a:off x="2103436"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6" name="Oval 43"/>
            <p:cNvSpPr/>
            <p:nvPr/>
          </p:nvSpPr>
          <p:spPr>
            <a:xfrm>
              <a:off x="225901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7" name="Oval 44"/>
            <p:cNvSpPr/>
            <p:nvPr/>
          </p:nvSpPr>
          <p:spPr>
            <a:xfrm>
              <a:off x="2765424"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8" name="Oval 45"/>
            <p:cNvSpPr/>
            <p:nvPr/>
          </p:nvSpPr>
          <p:spPr>
            <a:xfrm>
              <a:off x="2784475"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79" name="Oval 46"/>
            <p:cNvSpPr/>
            <p:nvPr/>
          </p:nvSpPr>
          <p:spPr>
            <a:xfrm>
              <a:off x="286226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0" name="Oval 47"/>
            <p:cNvSpPr/>
            <p:nvPr/>
          </p:nvSpPr>
          <p:spPr>
            <a:xfrm>
              <a:off x="2881311"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1" name="Oval 48"/>
            <p:cNvSpPr/>
            <p:nvPr/>
          </p:nvSpPr>
          <p:spPr>
            <a:xfrm>
              <a:off x="2901950"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2" name="Oval 49"/>
            <p:cNvSpPr/>
            <p:nvPr/>
          </p:nvSpPr>
          <p:spPr>
            <a:xfrm>
              <a:off x="2979736"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3" name="Oval 50"/>
            <p:cNvSpPr/>
            <p:nvPr/>
          </p:nvSpPr>
          <p:spPr>
            <a:xfrm>
              <a:off x="3036887"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4" name="Oval 51"/>
            <p:cNvSpPr/>
            <p:nvPr/>
          </p:nvSpPr>
          <p:spPr>
            <a:xfrm>
              <a:off x="311626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5" name="Oval 53"/>
            <p:cNvSpPr/>
            <p:nvPr/>
          </p:nvSpPr>
          <p:spPr>
            <a:xfrm>
              <a:off x="488950"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6" name="Oval 54"/>
            <p:cNvSpPr/>
            <p:nvPr/>
          </p:nvSpPr>
          <p:spPr>
            <a:xfrm>
              <a:off x="566736"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7" name="Oval 55"/>
            <p:cNvSpPr/>
            <p:nvPr/>
          </p:nvSpPr>
          <p:spPr>
            <a:xfrm>
              <a:off x="644525" y="0"/>
              <a:ext cx="98425"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8" name="Oval 56"/>
            <p:cNvSpPr/>
            <p:nvPr/>
          </p:nvSpPr>
          <p:spPr>
            <a:xfrm>
              <a:off x="66516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89" name="Oval 57"/>
            <p:cNvSpPr/>
            <p:nvPr/>
          </p:nvSpPr>
          <p:spPr>
            <a:xfrm>
              <a:off x="742950"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0" name="Oval 58"/>
            <p:cNvSpPr/>
            <p:nvPr/>
          </p:nvSpPr>
          <p:spPr>
            <a:xfrm>
              <a:off x="820737"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1" name="Oval 59"/>
            <p:cNvSpPr/>
            <p:nvPr/>
          </p:nvSpPr>
          <p:spPr>
            <a:xfrm>
              <a:off x="742950"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2" name="Oval 60"/>
            <p:cNvSpPr/>
            <p:nvPr/>
          </p:nvSpPr>
          <p:spPr>
            <a:xfrm>
              <a:off x="761999"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3" name="Oval 61"/>
            <p:cNvSpPr/>
            <p:nvPr/>
          </p:nvSpPr>
          <p:spPr>
            <a:xfrm>
              <a:off x="839787"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4" name="Oval 62"/>
            <p:cNvSpPr/>
            <p:nvPr/>
          </p:nvSpPr>
          <p:spPr>
            <a:xfrm>
              <a:off x="917574"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5" name="Oval 63"/>
            <p:cNvSpPr/>
            <p:nvPr/>
          </p:nvSpPr>
          <p:spPr>
            <a:xfrm>
              <a:off x="820737"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6" name="Oval 64"/>
            <p:cNvSpPr/>
            <p:nvPr/>
          </p:nvSpPr>
          <p:spPr>
            <a:xfrm>
              <a:off x="839787"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7" name="Oval 65"/>
            <p:cNvSpPr/>
            <p:nvPr/>
          </p:nvSpPr>
          <p:spPr>
            <a:xfrm>
              <a:off x="917574"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8" name="Oval 66"/>
            <p:cNvSpPr/>
            <p:nvPr/>
          </p:nvSpPr>
          <p:spPr>
            <a:xfrm>
              <a:off x="957261"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399" name="Oval 67"/>
            <p:cNvSpPr/>
            <p:nvPr/>
          </p:nvSpPr>
          <p:spPr>
            <a:xfrm>
              <a:off x="976312"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sp>
          <p:nvSpPr>
            <p:cNvPr id="400" name="Oval 68"/>
            <p:cNvSpPr/>
            <p:nvPr/>
          </p:nvSpPr>
          <p:spPr>
            <a:xfrm>
              <a:off x="1195386" y="0"/>
              <a:ext cx="96839" cy="96839"/>
            </a:xfrm>
            <a:prstGeom prst="ellipse">
              <a:avLst/>
            </a:prstGeom>
            <a:solidFill>
              <a:srgbClr val="000000"/>
            </a:solidFill>
            <a:ln w="25400" cap="flat">
              <a:solidFill>
                <a:srgbClr val="3A5E8A"/>
              </a:solidFill>
              <a:prstDash val="solid"/>
              <a:round/>
            </a:ln>
            <a:effectLst/>
          </p:spPr>
          <p:txBody>
            <a:bodyPr wrap="square" lIns="45719" tIns="45719" rIns="45719" bIns="45719" numCol="1" anchor="ctr">
              <a:noAutofit/>
            </a:bodyPr>
            <a:lstStyle/>
            <a:p>
              <a:pPr algn="ctr" defTabSz="914400">
                <a:defRPr>
                  <a:solidFill>
                    <a:srgbClr val="FFFFFF"/>
                  </a:solidFill>
                </a:defRPr>
              </a:pPr>
            </a:p>
          </p:txBody>
        </p:sp>
      </p:grpSp>
      <p:sp>
        <p:nvSpPr>
          <p:cNvPr id="402" name="TextBox 70"/>
          <p:cNvSpPr txBox="1"/>
          <p:nvPr/>
        </p:nvSpPr>
        <p:spPr>
          <a:xfrm>
            <a:off x="564832" y="2479675"/>
            <a:ext cx="3377248" cy="7607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400"/>
            </a:lvl1pPr>
          </a:lstStyle>
          <a:p>
            <a:pPr/>
            <a:r>
              <a:t>e.g. Grouping pixels based on intensity similarity </a:t>
            </a:r>
          </a:p>
        </p:txBody>
      </p:sp>
      <p:sp>
        <p:nvSpPr>
          <p:cNvPr id="403" name="CS 195: Computer Vision (Dr Alimoor Reza)"/>
          <p:cNvSpPr/>
          <p:nvPr/>
        </p:nvSpPr>
        <p:spPr>
          <a:xfrm>
            <a:off x="847788" y="6542782"/>
            <a:ext cx="7515268" cy="249360"/>
          </a:xfrm>
          <a:prstGeom prst="rect">
            <a:avLst/>
          </a:prstGeom>
          <a:blipFill>
            <a:blip r:embed="rId3"/>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404" name="TextBox 50"/>
          <p:cNvSpPr txBox="1"/>
          <p:nvPr/>
        </p:nvSpPr>
        <p:spPr>
          <a:xfrm>
            <a:off x="260032" y="4768321"/>
            <a:ext cx="5312411" cy="3924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400"/>
            </a:lvl1pPr>
          </a:lstStyle>
          <a:p>
            <a:pPr/>
            <a:r>
              <a:t>Feature space: 1D gray-scale value</a:t>
            </a:r>
          </a:p>
        </p:txBody>
      </p:sp>
      <p:sp>
        <p:nvSpPr>
          <p:cNvPr id="405" name="TextBox 9"/>
          <p:cNvSpPr txBox="1"/>
          <p:nvPr/>
        </p:nvSpPr>
        <p:spPr>
          <a:xfrm>
            <a:off x="686541" y="4145650"/>
            <a:ext cx="4747261"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x-axis denoting different grayscale values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4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01"/>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0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404"/>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4"/>
      <p:bldP build="whole" bldLvl="1" animBg="1" rev="0" advAuto="0" spid="344" grpId="1"/>
      <p:bldP build="whole" bldLvl="1" animBg="1" rev="0" advAuto="0" spid="401" grpId="3"/>
      <p:bldP build="whole" bldLvl="1" animBg="1" rev="0" advAuto="0" spid="405" grpId="6"/>
      <p:bldP build="whole" bldLvl="1" animBg="1" rev="0" advAuto="0" spid="345" grpId="2"/>
      <p:bldP build="whole" bldLvl="1" animBg="1" rev="0" advAuto="0" spid="404" grpId="5"/>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Picture 6" descr="Picture 6"/>
          <p:cNvPicPr>
            <a:picLocks noChangeAspect="1"/>
          </p:cNvPicPr>
          <p:nvPr/>
        </p:nvPicPr>
        <p:blipFill>
          <a:blip r:embed="rId3">
            <a:extLst/>
          </a:blip>
          <a:stretch>
            <a:fillRect/>
          </a:stretch>
        </p:blipFill>
        <p:spPr>
          <a:xfrm>
            <a:off x="-795338" y="546100"/>
            <a:ext cx="5561013" cy="3651250"/>
          </a:xfrm>
          <a:prstGeom prst="rect">
            <a:avLst/>
          </a:prstGeom>
          <a:ln w="12700">
            <a:miter lim="400000"/>
          </a:ln>
        </p:spPr>
      </p:pic>
      <p:pic>
        <p:nvPicPr>
          <p:cNvPr id="408" name="Picture 5" descr="Picture 5"/>
          <p:cNvPicPr>
            <a:picLocks noChangeAspect="1"/>
          </p:cNvPicPr>
          <p:nvPr/>
        </p:nvPicPr>
        <p:blipFill>
          <a:blip r:embed="rId4">
            <a:extLst/>
          </a:blip>
          <a:stretch>
            <a:fillRect/>
          </a:stretch>
        </p:blipFill>
        <p:spPr>
          <a:xfrm>
            <a:off x="4827587" y="4197350"/>
            <a:ext cx="4279901" cy="3063875"/>
          </a:xfrm>
          <a:prstGeom prst="rect">
            <a:avLst/>
          </a:prstGeom>
          <a:ln w="12700">
            <a:miter lim="400000"/>
          </a:ln>
        </p:spPr>
      </p:pic>
      <p:sp>
        <p:nvSpPr>
          <p:cNvPr id="409" name="TextBox 8"/>
          <p:cNvSpPr txBox="1"/>
          <p:nvPr/>
        </p:nvSpPr>
        <p:spPr>
          <a:xfrm>
            <a:off x="4179570" y="2039937"/>
            <a:ext cx="1661161"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K=2</a:t>
            </a:r>
          </a:p>
        </p:txBody>
      </p:sp>
      <p:sp>
        <p:nvSpPr>
          <p:cNvPr id="410" name="TextBox 9"/>
          <p:cNvSpPr txBox="1"/>
          <p:nvPr/>
        </p:nvSpPr>
        <p:spPr>
          <a:xfrm>
            <a:off x="4052570" y="4011612"/>
            <a:ext cx="1496061"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K=3</a:t>
            </a:r>
          </a:p>
        </p:txBody>
      </p:sp>
      <p:sp>
        <p:nvSpPr>
          <p:cNvPr id="411" name="Straight Arrow Connector 12"/>
          <p:cNvSpPr/>
          <p:nvPr/>
        </p:nvSpPr>
        <p:spPr>
          <a:xfrm>
            <a:off x="4060825" y="2478088"/>
            <a:ext cx="657225" cy="1"/>
          </a:xfrm>
          <a:prstGeom prst="line">
            <a:avLst/>
          </a:prstGeom>
          <a:ln>
            <a:solidFill>
              <a:srgbClr val="000000"/>
            </a:solidFill>
            <a:tailEnd type="triangle"/>
          </a:ln>
        </p:spPr>
        <p:txBody>
          <a:bodyPr lIns="45719" rIns="45719"/>
          <a:lstStyle/>
          <a:p>
            <a:pPr/>
          </a:p>
        </p:txBody>
      </p:sp>
      <p:sp>
        <p:nvSpPr>
          <p:cNvPr id="412" name="Straight Arrow Connector 14"/>
          <p:cNvSpPr/>
          <p:nvPr/>
        </p:nvSpPr>
        <p:spPr>
          <a:xfrm>
            <a:off x="3330575" y="3792538"/>
            <a:ext cx="1460500" cy="1058863"/>
          </a:xfrm>
          <a:prstGeom prst="line">
            <a:avLst/>
          </a:prstGeom>
          <a:ln>
            <a:solidFill>
              <a:srgbClr val="000000"/>
            </a:solidFill>
            <a:tailEnd type="triangle"/>
          </a:ln>
        </p:spPr>
        <p:txBody>
          <a:bodyPr lIns="45719" rIns="45719"/>
          <a:lstStyle/>
          <a:p>
            <a:pPr/>
          </a:p>
        </p:txBody>
      </p:sp>
      <p:sp>
        <p:nvSpPr>
          <p:cNvPr id="413" name="CS 195: Computer Vision (Dr Alimoor Reza)"/>
          <p:cNvSpPr/>
          <p:nvPr/>
        </p:nvSpPr>
        <p:spPr>
          <a:xfrm>
            <a:off x="847788" y="6542782"/>
            <a:ext cx="7515268" cy="249360"/>
          </a:xfrm>
          <a:prstGeom prst="rect">
            <a:avLst/>
          </a:prstGeom>
          <a:blipFill>
            <a:blip r:embed="rId5"/>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414" name="Title 1"/>
          <p:cNvSpPr txBox="1"/>
          <p:nvPr/>
        </p:nvSpPr>
        <p:spPr>
          <a:xfrm>
            <a:off x="-8507" y="-39552"/>
            <a:ext cx="9227858" cy="88251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defTabSz="914400">
              <a:defRPr sz="2400">
                <a:solidFill>
                  <a:srgbClr val="0433FF"/>
                </a:solidFill>
              </a:defRPr>
            </a:lvl1pPr>
          </a:lstStyle>
          <a:p>
            <a:pPr/>
            <a:r>
              <a:t>Recap: Segmentation as clustering on a grayscale image</a:t>
            </a:r>
          </a:p>
        </p:txBody>
      </p:sp>
      <p:pic>
        <p:nvPicPr>
          <p:cNvPr id="415" name="Picture 6" descr="Picture 6"/>
          <p:cNvPicPr>
            <a:picLocks noChangeAspect="1"/>
          </p:cNvPicPr>
          <p:nvPr/>
        </p:nvPicPr>
        <p:blipFill>
          <a:blip r:embed="rId6">
            <a:extLst/>
          </a:blip>
          <a:stretch>
            <a:fillRect/>
          </a:stretch>
        </p:blipFill>
        <p:spPr>
          <a:xfrm>
            <a:off x="4700587" y="786009"/>
            <a:ext cx="4279901" cy="30638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1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0" grpId="2"/>
      <p:bldP build="whole" bldLvl="1" animBg="1" rev="0" advAuto="0" spid="412" grpId="3"/>
      <p:bldP build="whole" bldLvl="1" animBg="1" rev="0" advAuto="0" spid="40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Rectangle 2"/>
          <p:cNvSpPr txBox="1"/>
          <p:nvPr>
            <p:ph type="title"/>
          </p:nvPr>
        </p:nvSpPr>
        <p:spPr>
          <a:xfrm>
            <a:off x="446087" y="0"/>
            <a:ext cx="8794234" cy="1143000"/>
          </a:xfrm>
          <a:prstGeom prst="rect">
            <a:avLst/>
          </a:prstGeom>
        </p:spPr>
        <p:txBody>
          <a:bodyPr>
            <a:normAutofit fontScale="100000" lnSpcReduction="0"/>
          </a:bodyPr>
          <a:lstStyle>
            <a:lvl1pPr algn="ctr">
              <a:defRPr sz="2400"/>
            </a:lvl1pPr>
          </a:lstStyle>
          <a:p>
            <a:pPr/>
            <a:r>
              <a:t>Recap: Segmentation as clustering on a color image</a:t>
            </a:r>
          </a:p>
        </p:txBody>
      </p:sp>
      <p:pic>
        <p:nvPicPr>
          <p:cNvPr id="420" name="Picture 6" descr="Picture 6"/>
          <p:cNvPicPr>
            <a:picLocks noChangeAspect="1"/>
          </p:cNvPicPr>
          <p:nvPr/>
        </p:nvPicPr>
        <p:blipFill>
          <a:blip r:embed="rId2">
            <a:extLst/>
          </a:blip>
          <a:stretch>
            <a:fillRect/>
          </a:stretch>
        </p:blipFill>
        <p:spPr>
          <a:xfrm>
            <a:off x="4754562" y="2270125"/>
            <a:ext cx="3198813" cy="2281239"/>
          </a:xfrm>
          <a:prstGeom prst="rect">
            <a:avLst/>
          </a:prstGeom>
          <a:ln w="12700">
            <a:miter lim="400000"/>
          </a:ln>
        </p:spPr>
      </p:pic>
      <p:sp>
        <p:nvSpPr>
          <p:cNvPr id="421" name="Rectangle 7"/>
          <p:cNvSpPr/>
          <p:nvPr/>
        </p:nvSpPr>
        <p:spPr>
          <a:xfrm>
            <a:off x="5211762" y="2574925"/>
            <a:ext cx="76201" cy="76200"/>
          </a:xfrm>
          <a:prstGeom prst="rect">
            <a:avLst/>
          </a:prstGeom>
          <a:ln w="28575">
            <a:solidFill>
              <a:srgbClr val="FFFFFF"/>
            </a:solidFill>
          </a:ln>
        </p:spPr>
        <p:txBody>
          <a:bodyPr lIns="45719" rIns="45719"/>
          <a:lstStyle/>
          <a:p>
            <a:pPr defTabSz="914400"/>
          </a:p>
        </p:txBody>
      </p:sp>
      <p:sp>
        <p:nvSpPr>
          <p:cNvPr id="422" name="Rectangle 9"/>
          <p:cNvSpPr/>
          <p:nvPr/>
        </p:nvSpPr>
        <p:spPr>
          <a:xfrm>
            <a:off x="6202362" y="2727325"/>
            <a:ext cx="76201" cy="76200"/>
          </a:xfrm>
          <a:prstGeom prst="rect">
            <a:avLst/>
          </a:prstGeom>
          <a:ln w="28575">
            <a:solidFill>
              <a:srgbClr val="1F497D"/>
            </a:solidFill>
          </a:ln>
        </p:spPr>
        <p:txBody>
          <a:bodyPr lIns="45719" rIns="45719"/>
          <a:lstStyle/>
          <a:p>
            <a:pPr defTabSz="914400"/>
          </a:p>
        </p:txBody>
      </p:sp>
      <p:sp>
        <p:nvSpPr>
          <p:cNvPr id="423" name="Rectangle 10"/>
          <p:cNvSpPr/>
          <p:nvPr/>
        </p:nvSpPr>
        <p:spPr>
          <a:xfrm>
            <a:off x="6202362" y="2727325"/>
            <a:ext cx="76201" cy="76200"/>
          </a:xfrm>
          <a:prstGeom prst="rect">
            <a:avLst/>
          </a:prstGeom>
          <a:ln w="28575">
            <a:solidFill>
              <a:srgbClr val="1F497D"/>
            </a:solidFill>
          </a:ln>
        </p:spPr>
        <p:txBody>
          <a:bodyPr lIns="45719" rIns="45719"/>
          <a:lstStyle/>
          <a:p>
            <a:pPr defTabSz="914400"/>
          </a:p>
        </p:txBody>
      </p:sp>
      <p:sp>
        <p:nvSpPr>
          <p:cNvPr id="424" name="Rectangle 11"/>
          <p:cNvSpPr/>
          <p:nvPr/>
        </p:nvSpPr>
        <p:spPr>
          <a:xfrm>
            <a:off x="6126162" y="2651125"/>
            <a:ext cx="76201" cy="76200"/>
          </a:xfrm>
          <a:prstGeom prst="rect">
            <a:avLst/>
          </a:prstGeom>
          <a:ln w="28575">
            <a:solidFill>
              <a:srgbClr val="1F497D"/>
            </a:solidFill>
          </a:ln>
        </p:spPr>
        <p:txBody>
          <a:bodyPr lIns="45719" rIns="45719"/>
          <a:lstStyle/>
          <a:p>
            <a:pPr defTabSz="914400"/>
          </a:p>
        </p:txBody>
      </p:sp>
      <p:sp>
        <p:nvSpPr>
          <p:cNvPr id="425" name="Rectangle 13"/>
          <p:cNvSpPr/>
          <p:nvPr/>
        </p:nvSpPr>
        <p:spPr>
          <a:xfrm>
            <a:off x="5668962" y="3184525"/>
            <a:ext cx="76201" cy="76200"/>
          </a:xfrm>
          <a:prstGeom prst="rect">
            <a:avLst/>
          </a:prstGeom>
          <a:ln w="28575">
            <a:solidFill>
              <a:srgbClr val="FFFFFF"/>
            </a:solidFill>
          </a:ln>
        </p:spPr>
        <p:txBody>
          <a:bodyPr lIns="45719" rIns="45719"/>
          <a:lstStyle/>
          <a:p>
            <a:pPr defTabSz="914400"/>
          </a:p>
        </p:txBody>
      </p:sp>
      <p:sp>
        <p:nvSpPr>
          <p:cNvPr id="426" name="Rectangle 14"/>
          <p:cNvSpPr/>
          <p:nvPr/>
        </p:nvSpPr>
        <p:spPr>
          <a:xfrm>
            <a:off x="5059362" y="4098925"/>
            <a:ext cx="76201" cy="76200"/>
          </a:xfrm>
          <a:prstGeom prst="rect">
            <a:avLst/>
          </a:prstGeom>
          <a:ln w="28575">
            <a:solidFill>
              <a:srgbClr val="FFFFFF"/>
            </a:solidFill>
          </a:ln>
        </p:spPr>
        <p:txBody>
          <a:bodyPr lIns="45719" rIns="45719"/>
          <a:lstStyle/>
          <a:p>
            <a:pPr defTabSz="914400"/>
          </a:p>
        </p:txBody>
      </p:sp>
      <p:sp>
        <p:nvSpPr>
          <p:cNvPr id="427" name="TextBox 17"/>
          <p:cNvSpPr txBox="1"/>
          <p:nvPr/>
        </p:nvSpPr>
        <p:spPr>
          <a:xfrm>
            <a:off x="8122919" y="1584325"/>
            <a:ext cx="822961" cy="9172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r>
              <a:t>R=255</a:t>
            </a:r>
          </a:p>
          <a:p>
            <a:pPr defTabSz="914400"/>
            <a:r>
              <a:t>G=200</a:t>
            </a:r>
          </a:p>
          <a:p>
            <a:pPr defTabSz="914400"/>
            <a:r>
              <a:t>B=250</a:t>
            </a:r>
          </a:p>
        </p:txBody>
      </p:sp>
      <p:sp>
        <p:nvSpPr>
          <p:cNvPr id="428" name="TextBox 18"/>
          <p:cNvSpPr txBox="1"/>
          <p:nvPr/>
        </p:nvSpPr>
        <p:spPr>
          <a:xfrm>
            <a:off x="8195944" y="3043237"/>
            <a:ext cx="822961" cy="9172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r>
              <a:t>R=245</a:t>
            </a:r>
          </a:p>
          <a:p>
            <a:pPr defTabSz="914400"/>
            <a:r>
              <a:t>G=220</a:t>
            </a:r>
          </a:p>
          <a:p>
            <a:pPr defTabSz="914400"/>
            <a:r>
              <a:t>B=248</a:t>
            </a:r>
          </a:p>
        </p:txBody>
      </p:sp>
      <p:sp>
        <p:nvSpPr>
          <p:cNvPr id="429" name="TextBox 19"/>
          <p:cNvSpPr txBox="1"/>
          <p:nvPr/>
        </p:nvSpPr>
        <p:spPr>
          <a:xfrm>
            <a:off x="4727257" y="4646613"/>
            <a:ext cx="822962" cy="9172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r>
              <a:t>R=15</a:t>
            </a:r>
          </a:p>
          <a:p>
            <a:pPr defTabSz="914400"/>
            <a:r>
              <a:t>G=189</a:t>
            </a:r>
          </a:p>
          <a:p>
            <a:pPr defTabSz="914400"/>
            <a:r>
              <a:t>B=2</a:t>
            </a:r>
          </a:p>
        </p:txBody>
      </p:sp>
      <p:sp>
        <p:nvSpPr>
          <p:cNvPr id="430" name="TextBox 20"/>
          <p:cNvSpPr txBox="1"/>
          <p:nvPr/>
        </p:nvSpPr>
        <p:spPr>
          <a:xfrm>
            <a:off x="6406832" y="4752975"/>
            <a:ext cx="822962" cy="9172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r>
              <a:t>R=3</a:t>
            </a:r>
          </a:p>
          <a:p>
            <a:pPr defTabSz="914400"/>
            <a:r>
              <a:t>G=12</a:t>
            </a:r>
          </a:p>
          <a:p>
            <a:pPr defTabSz="914400"/>
            <a:r>
              <a:t>B=2</a:t>
            </a:r>
          </a:p>
        </p:txBody>
      </p:sp>
      <p:sp>
        <p:nvSpPr>
          <p:cNvPr id="431" name="Double Bracket 22"/>
          <p:cNvSpPr/>
          <p:nvPr/>
        </p:nvSpPr>
        <p:spPr>
          <a:xfrm>
            <a:off x="4681537" y="4570413"/>
            <a:ext cx="914401" cy="1063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21600"/>
                </a:moveTo>
                <a:cubicBezTo>
                  <a:pt x="1612" y="21600"/>
                  <a:pt x="0" y="20214"/>
                  <a:pt x="0" y="18505"/>
                </a:cubicBezTo>
                <a:lnTo>
                  <a:pt x="0" y="3095"/>
                </a:lnTo>
                <a:cubicBezTo>
                  <a:pt x="0" y="1386"/>
                  <a:pt x="1612" y="0"/>
                  <a:pt x="3600" y="0"/>
                </a:cubicBezTo>
                <a:moveTo>
                  <a:pt x="18000" y="0"/>
                </a:moveTo>
                <a:cubicBezTo>
                  <a:pt x="19988" y="0"/>
                  <a:pt x="21600" y="1386"/>
                  <a:pt x="21600" y="3095"/>
                </a:cubicBezTo>
                <a:lnTo>
                  <a:pt x="21600" y="18505"/>
                </a:lnTo>
                <a:cubicBezTo>
                  <a:pt x="21600" y="20214"/>
                  <a:pt x="19988" y="21600"/>
                  <a:pt x="18000" y="21600"/>
                </a:cubicBezTo>
              </a:path>
            </a:pathLst>
          </a:custGeom>
          <a:ln w="19050">
            <a:solidFill>
              <a:srgbClr val="000000"/>
            </a:solidFill>
          </a:ln>
        </p:spPr>
        <p:txBody>
          <a:bodyPr lIns="45719" rIns="45719"/>
          <a:lstStyle/>
          <a:p>
            <a:pPr defTabSz="914400"/>
          </a:p>
        </p:txBody>
      </p:sp>
      <p:sp>
        <p:nvSpPr>
          <p:cNvPr id="432" name="Double Bracket 23"/>
          <p:cNvSpPr/>
          <p:nvPr/>
        </p:nvSpPr>
        <p:spPr>
          <a:xfrm>
            <a:off x="6208712" y="4676775"/>
            <a:ext cx="914401" cy="106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21600"/>
                </a:moveTo>
                <a:cubicBezTo>
                  <a:pt x="1612" y="21600"/>
                  <a:pt x="0" y="20218"/>
                  <a:pt x="0" y="18514"/>
                </a:cubicBezTo>
                <a:lnTo>
                  <a:pt x="0" y="3086"/>
                </a:lnTo>
                <a:cubicBezTo>
                  <a:pt x="0" y="1382"/>
                  <a:pt x="1612" y="0"/>
                  <a:pt x="3600" y="0"/>
                </a:cubicBezTo>
                <a:moveTo>
                  <a:pt x="18000" y="0"/>
                </a:moveTo>
                <a:cubicBezTo>
                  <a:pt x="19988" y="0"/>
                  <a:pt x="21600" y="1382"/>
                  <a:pt x="21600" y="3086"/>
                </a:cubicBezTo>
                <a:lnTo>
                  <a:pt x="21600" y="18514"/>
                </a:lnTo>
                <a:cubicBezTo>
                  <a:pt x="21600" y="20218"/>
                  <a:pt x="19988" y="21600"/>
                  <a:pt x="18000" y="21600"/>
                </a:cubicBezTo>
              </a:path>
            </a:pathLst>
          </a:custGeom>
          <a:ln w="19050">
            <a:solidFill>
              <a:srgbClr val="000000"/>
            </a:solidFill>
          </a:ln>
        </p:spPr>
        <p:txBody>
          <a:bodyPr lIns="45719" rIns="45719"/>
          <a:lstStyle/>
          <a:p>
            <a:pPr defTabSz="914400"/>
          </a:p>
        </p:txBody>
      </p:sp>
      <p:sp>
        <p:nvSpPr>
          <p:cNvPr id="433" name="Double Bracket 24"/>
          <p:cNvSpPr/>
          <p:nvPr/>
        </p:nvSpPr>
        <p:spPr>
          <a:xfrm>
            <a:off x="8077200" y="1508125"/>
            <a:ext cx="914400" cy="106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21600"/>
                </a:moveTo>
                <a:cubicBezTo>
                  <a:pt x="1612" y="21600"/>
                  <a:pt x="0" y="20218"/>
                  <a:pt x="0" y="18514"/>
                </a:cubicBezTo>
                <a:lnTo>
                  <a:pt x="0" y="3086"/>
                </a:lnTo>
                <a:cubicBezTo>
                  <a:pt x="0" y="1382"/>
                  <a:pt x="1612" y="0"/>
                  <a:pt x="3600" y="0"/>
                </a:cubicBezTo>
                <a:moveTo>
                  <a:pt x="18000" y="0"/>
                </a:moveTo>
                <a:cubicBezTo>
                  <a:pt x="19988" y="0"/>
                  <a:pt x="21600" y="1382"/>
                  <a:pt x="21600" y="3086"/>
                </a:cubicBezTo>
                <a:lnTo>
                  <a:pt x="21600" y="18514"/>
                </a:lnTo>
                <a:cubicBezTo>
                  <a:pt x="21600" y="20218"/>
                  <a:pt x="19988" y="21600"/>
                  <a:pt x="18000" y="21600"/>
                </a:cubicBezTo>
              </a:path>
            </a:pathLst>
          </a:custGeom>
          <a:ln w="19050">
            <a:solidFill>
              <a:srgbClr val="000000"/>
            </a:solidFill>
          </a:ln>
        </p:spPr>
        <p:txBody>
          <a:bodyPr lIns="45719" rIns="45719"/>
          <a:lstStyle/>
          <a:p>
            <a:pPr defTabSz="914400"/>
          </a:p>
        </p:txBody>
      </p:sp>
      <p:sp>
        <p:nvSpPr>
          <p:cNvPr id="434" name="Double Bracket 25"/>
          <p:cNvSpPr/>
          <p:nvPr/>
        </p:nvSpPr>
        <p:spPr>
          <a:xfrm>
            <a:off x="8150225" y="2890837"/>
            <a:ext cx="914400" cy="1066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21600"/>
                </a:moveTo>
                <a:cubicBezTo>
                  <a:pt x="1612" y="21600"/>
                  <a:pt x="0" y="20218"/>
                  <a:pt x="0" y="18514"/>
                </a:cubicBezTo>
                <a:lnTo>
                  <a:pt x="0" y="3086"/>
                </a:lnTo>
                <a:cubicBezTo>
                  <a:pt x="0" y="1382"/>
                  <a:pt x="1612" y="0"/>
                  <a:pt x="3600" y="0"/>
                </a:cubicBezTo>
                <a:moveTo>
                  <a:pt x="18000" y="0"/>
                </a:moveTo>
                <a:cubicBezTo>
                  <a:pt x="19988" y="0"/>
                  <a:pt x="21600" y="1382"/>
                  <a:pt x="21600" y="3086"/>
                </a:cubicBezTo>
                <a:lnTo>
                  <a:pt x="21600" y="18514"/>
                </a:lnTo>
                <a:cubicBezTo>
                  <a:pt x="21600" y="20218"/>
                  <a:pt x="19988" y="21600"/>
                  <a:pt x="18000" y="21600"/>
                </a:cubicBezTo>
              </a:path>
            </a:pathLst>
          </a:custGeom>
          <a:ln w="19050">
            <a:solidFill>
              <a:srgbClr val="000000"/>
            </a:solidFill>
          </a:ln>
        </p:spPr>
        <p:txBody>
          <a:bodyPr lIns="45719" rIns="45719"/>
          <a:lstStyle/>
          <a:p>
            <a:pPr defTabSz="914400"/>
          </a:p>
        </p:txBody>
      </p:sp>
      <p:sp>
        <p:nvSpPr>
          <p:cNvPr id="435" name="Shape 36"/>
          <p:cNvSpPr/>
          <p:nvPr/>
        </p:nvSpPr>
        <p:spPr>
          <a:xfrm rot="10800000">
            <a:off x="5097462" y="4175125"/>
            <a:ext cx="727082" cy="931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91" y="0"/>
                </a:moveTo>
                <a:cubicBezTo>
                  <a:pt x="3396" y="0"/>
                  <a:pt x="0" y="4035"/>
                  <a:pt x="0" y="8070"/>
                </a:cubicBezTo>
                <a:cubicBezTo>
                  <a:pt x="0" y="12104"/>
                  <a:pt x="5400" y="16139"/>
                  <a:pt x="10800" y="16139"/>
                </a:cubicBezTo>
                <a:cubicBezTo>
                  <a:pt x="16200" y="16139"/>
                  <a:pt x="21600" y="18870"/>
                  <a:pt x="21600" y="21600"/>
                </a:cubicBezTo>
              </a:path>
            </a:pathLst>
          </a:custGeom>
          <a:ln w="19050">
            <a:solidFill>
              <a:srgbClr val="000000"/>
            </a:solidFill>
            <a:tailEnd type="triangle"/>
          </a:ln>
        </p:spPr>
        <p:txBody>
          <a:bodyPr lIns="45719" rIns="45719" anchor="ctr"/>
          <a:lstStyle/>
          <a:p>
            <a:pPr/>
          </a:p>
        </p:txBody>
      </p:sp>
      <p:sp>
        <p:nvSpPr>
          <p:cNvPr id="436" name="Shape 38"/>
          <p:cNvSpPr/>
          <p:nvPr/>
        </p:nvSpPr>
        <p:spPr>
          <a:xfrm flipH="1" rot="5400000">
            <a:off x="5452268" y="3515518"/>
            <a:ext cx="1420814" cy="835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800" y="0"/>
                  <a:pt x="21600" y="10800"/>
                  <a:pt x="21600" y="21600"/>
                </a:cubicBezTo>
              </a:path>
            </a:pathLst>
          </a:custGeom>
          <a:ln w="28575">
            <a:solidFill>
              <a:srgbClr val="000000"/>
            </a:solidFill>
            <a:tailEnd type="triangle"/>
          </a:ln>
        </p:spPr>
        <p:txBody>
          <a:bodyPr lIns="45719" rIns="45719" anchor="ctr"/>
          <a:lstStyle/>
          <a:p>
            <a:pPr/>
          </a:p>
        </p:txBody>
      </p:sp>
      <p:sp>
        <p:nvSpPr>
          <p:cNvPr id="437" name="Curved Connector 40"/>
          <p:cNvSpPr/>
          <p:nvPr/>
        </p:nvSpPr>
        <p:spPr>
          <a:xfrm flipH="1">
            <a:off x="6202362" y="2046287"/>
            <a:ext cx="1874838" cy="642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a:solidFill>
              <a:srgbClr val="000000"/>
            </a:solidFill>
            <a:tailEnd type="triangle"/>
          </a:ln>
        </p:spPr>
        <p:txBody>
          <a:bodyPr lIns="45719" rIns="45719" anchor="ctr"/>
          <a:lstStyle/>
          <a:p>
            <a:pPr/>
          </a:p>
        </p:txBody>
      </p:sp>
      <p:sp>
        <p:nvSpPr>
          <p:cNvPr id="438" name="Curved Connector 42"/>
          <p:cNvSpPr/>
          <p:nvPr/>
        </p:nvSpPr>
        <p:spPr>
          <a:xfrm rot="10800000">
            <a:off x="6361112" y="2781300"/>
            <a:ext cx="1798638" cy="636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a:solidFill>
              <a:srgbClr val="000000"/>
            </a:solidFill>
            <a:tailEnd type="triangle"/>
          </a:ln>
        </p:spPr>
        <p:txBody>
          <a:bodyPr lIns="45719" rIns="45719" anchor="ctr"/>
          <a:lstStyle/>
          <a:p>
            <a:pPr/>
          </a:p>
        </p:txBody>
      </p:sp>
      <p:grpSp>
        <p:nvGrpSpPr>
          <p:cNvPr id="452" name="Group"/>
          <p:cNvGrpSpPr/>
          <p:nvPr/>
        </p:nvGrpSpPr>
        <p:grpSpPr>
          <a:xfrm>
            <a:off x="1430338" y="2101200"/>
            <a:ext cx="1954530" cy="2619088"/>
            <a:chOff x="0" y="0"/>
            <a:chExt cx="1954529" cy="2619087"/>
          </a:xfrm>
        </p:grpSpPr>
        <p:sp>
          <p:nvSpPr>
            <p:cNvPr id="439" name="Oval 26"/>
            <p:cNvSpPr/>
            <p:nvPr/>
          </p:nvSpPr>
          <p:spPr>
            <a:xfrm>
              <a:off x="228600" y="914400"/>
              <a:ext cx="152401" cy="152400"/>
            </a:xfrm>
            <a:prstGeom prst="ellipse">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defTabSz="914400"/>
            </a:p>
          </p:txBody>
        </p:sp>
        <p:sp>
          <p:nvSpPr>
            <p:cNvPr id="440" name="Oval 28"/>
            <p:cNvSpPr/>
            <p:nvPr/>
          </p:nvSpPr>
          <p:spPr>
            <a:xfrm>
              <a:off x="609600" y="1828800"/>
              <a:ext cx="152401" cy="152400"/>
            </a:xfrm>
            <a:prstGeom prst="ellipse">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defTabSz="914400"/>
            </a:p>
          </p:txBody>
        </p:sp>
        <p:sp>
          <p:nvSpPr>
            <p:cNvPr id="441" name="Oval 29"/>
            <p:cNvSpPr/>
            <p:nvPr/>
          </p:nvSpPr>
          <p:spPr>
            <a:xfrm>
              <a:off x="762000" y="1676400"/>
              <a:ext cx="152401" cy="152400"/>
            </a:xfrm>
            <a:prstGeom prst="ellipse">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defTabSz="914400"/>
            </a:p>
          </p:txBody>
        </p:sp>
        <p:sp>
          <p:nvSpPr>
            <p:cNvPr id="442" name="Oval 30"/>
            <p:cNvSpPr/>
            <p:nvPr/>
          </p:nvSpPr>
          <p:spPr>
            <a:xfrm>
              <a:off x="1295399" y="990600"/>
              <a:ext cx="152401" cy="152400"/>
            </a:xfrm>
            <a:prstGeom prst="ellipse">
              <a:avLst/>
            </a:prstGeom>
            <a:solidFill>
              <a:schemeClr val="accent1"/>
            </a:solidFill>
            <a:ln w="9525" cap="flat">
              <a:solidFill>
                <a:srgbClr val="000000"/>
              </a:solidFill>
              <a:prstDash val="solid"/>
              <a:round/>
            </a:ln>
            <a:effectLst/>
          </p:spPr>
          <p:txBody>
            <a:bodyPr wrap="square" lIns="45719" tIns="45719" rIns="45719" bIns="45719" numCol="1" anchor="ctr">
              <a:noAutofit/>
            </a:bodyPr>
            <a:lstStyle/>
            <a:p>
              <a:pPr defTabSz="914400"/>
            </a:p>
          </p:txBody>
        </p:sp>
        <p:sp>
          <p:nvSpPr>
            <p:cNvPr id="443" name="Line 31"/>
            <p:cNvSpPr/>
            <p:nvPr/>
          </p:nvSpPr>
          <p:spPr>
            <a:xfrm flipV="1">
              <a:off x="0" y="76200"/>
              <a:ext cx="1" cy="182880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a:p>
          </p:txBody>
        </p:sp>
        <p:sp>
          <p:nvSpPr>
            <p:cNvPr id="444" name="Line 32"/>
            <p:cNvSpPr/>
            <p:nvPr/>
          </p:nvSpPr>
          <p:spPr>
            <a:xfrm flipV="1">
              <a:off x="0" y="609599"/>
              <a:ext cx="1447801" cy="1295402"/>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a:p>
          </p:txBody>
        </p:sp>
        <p:sp>
          <p:nvSpPr>
            <p:cNvPr id="445" name="Line 33"/>
            <p:cNvSpPr/>
            <p:nvPr/>
          </p:nvSpPr>
          <p:spPr>
            <a:xfrm>
              <a:off x="0" y="1905000"/>
              <a:ext cx="1676401" cy="30480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a:p>
          </p:txBody>
        </p:sp>
        <p:sp>
          <p:nvSpPr>
            <p:cNvPr id="446" name="Oval 34"/>
            <p:cNvSpPr/>
            <p:nvPr/>
          </p:nvSpPr>
          <p:spPr>
            <a:xfrm>
              <a:off x="152400" y="457200"/>
              <a:ext cx="609601" cy="685800"/>
            </a:xfrm>
            <a:prstGeom prst="ellipse">
              <a:avLst/>
            </a:prstGeom>
            <a:noFill/>
            <a:ln w="9525" cap="flat">
              <a:solidFill>
                <a:srgbClr val="993300"/>
              </a:solidFill>
              <a:prstDash val="solid"/>
              <a:round/>
            </a:ln>
            <a:effectLst/>
          </p:spPr>
          <p:txBody>
            <a:bodyPr wrap="square" lIns="45719" tIns="45719" rIns="45719" bIns="45719" numCol="1" anchor="ctr">
              <a:noAutofit/>
            </a:bodyPr>
            <a:lstStyle/>
            <a:p>
              <a:pPr defTabSz="914400"/>
            </a:p>
          </p:txBody>
        </p:sp>
        <p:sp>
          <p:nvSpPr>
            <p:cNvPr id="447" name="Oval 35"/>
            <p:cNvSpPr/>
            <p:nvPr/>
          </p:nvSpPr>
          <p:spPr>
            <a:xfrm>
              <a:off x="381000" y="1447800"/>
              <a:ext cx="609601" cy="685800"/>
            </a:xfrm>
            <a:prstGeom prst="ellipse">
              <a:avLst/>
            </a:prstGeom>
            <a:noFill/>
            <a:ln w="9525" cap="flat">
              <a:solidFill>
                <a:srgbClr val="993300"/>
              </a:solidFill>
              <a:prstDash val="solid"/>
              <a:round/>
            </a:ln>
            <a:effectLst/>
          </p:spPr>
          <p:txBody>
            <a:bodyPr wrap="square" lIns="45719" tIns="45719" rIns="45719" bIns="45719" numCol="1" anchor="ctr">
              <a:noAutofit/>
            </a:bodyPr>
            <a:lstStyle/>
            <a:p>
              <a:pPr defTabSz="914400"/>
            </a:p>
          </p:txBody>
        </p:sp>
        <p:sp>
          <p:nvSpPr>
            <p:cNvPr id="448" name="Oval 36"/>
            <p:cNvSpPr/>
            <p:nvPr/>
          </p:nvSpPr>
          <p:spPr>
            <a:xfrm>
              <a:off x="914400" y="685800"/>
              <a:ext cx="609601" cy="685800"/>
            </a:xfrm>
            <a:prstGeom prst="ellipse">
              <a:avLst/>
            </a:prstGeom>
            <a:noFill/>
            <a:ln w="9525" cap="flat">
              <a:solidFill>
                <a:srgbClr val="993300"/>
              </a:solidFill>
              <a:prstDash val="solid"/>
              <a:round/>
            </a:ln>
            <a:effectLst/>
          </p:spPr>
          <p:txBody>
            <a:bodyPr wrap="square" lIns="45719" tIns="45719" rIns="45719" bIns="45719" numCol="1" anchor="ctr">
              <a:noAutofit/>
            </a:bodyPr>
            <a:lstStyle/>
            <a:p>
              <a:pPr defTabSz="914400"/>
            </a:p>
          </p:txBody>
        </p:sp>
        <p:sp>
          <p:nvSpPr>
            <p:cNvPr id="449" name="Text Box 37"/>
            <p:cNvSpPr txBox="1"/>
            <p:nvPr/>
          </p:nvSpPr>
          <p:spPr>
            <a:xfrm>
              <a:off x="1341119" y="2286000"/>
              <a:ext cx="441961"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4400">
                <a:spcBef>
                  <a:spcPts val="1000"/>
                </a:spcBef>
              </a:lvl1pPr>
            </a:lstStyle>
            <a:p>
              <a:pPr/>
              <a:r>
                <a:t>R</a:t>
              </a:r>
            </a:p>
          </p:txBody>
        </p:sp>
        <p:sp>
          <p:nvSpPr>
            <p:cNvPr id="450" name="Text Box 38"/>
            <p:cNvSpPr txBox="1"/>
            <p:nvPr/>
          </p:nvSpPr>
          <p:spPr>
            <a:xfrm>
              <a:off x="1512569" y="420687"/>
              <a:ext cx="441961"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4400">
                <a:spcBef>
                  <a:spcPts val="1000"/>
                </a:spcBef>
              </a:lvl1pPr>
            </a:lstStyle>
            <a:p>
              <a:pPr/>
              <a:r>
                <a:t>G</a:t>
              </a:r>
            </a:p>
          </p:txBody>
        </p:sp>
        <p:sp>
          <p:nvSpPr>
            <p:cNvPr id="451" name="Text Box 39"/>
            <p:cNvSpPr txBox="1"/>
            <p:nvPr/>
          </p:nvSpPr>
          <p:spPr>
            <a:xfrm>
              <a:off x="45720" y="0"/>
              <a:ext cx="441961"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4400">
                <a:spcBef>
                  <a:spcPts val="1000"/>
                </a:spcBef>
              </a:lvl1pPr>
            </a:lstStyle>
            <a:p>
              <a:pPr/>
              <a:r>
                <a:t>B</a:t>
              </a:r>
            </a:p>
          </p:txBody>
        </p:sp>
      </p:grpSp>
      <p:sp>
        <p:nvSpPr>
          <p:cNvPr id="453" name="TextBox 43"/>
          <p:cNvSpPr txBox="1"/>
          <p:nvPr/>
        </p:nvSpPr>
        <p:spPr>
          <a:xfrm>
            <a:off x="541814" y="1183846"/>
            <a:ext cx="3377248" cy="7607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400"/>
            </a:lvl1pPr>
          </a:lstStyle>
          <a:p>
            <a:pPr/>
            <a:r>
              <a:t>e.g. Grouping pixels based on color similarity </a:t>
            </a:r>
          </a:p>
        </p:txBody>
      </p:sp>
      <p:sp>
        <p:nvSpPr>
          <p:cNvPr id="454" name="TextBox 50"/>
          <p:cNvSpPr txBox="1"/>
          <p:nvPr/>
        </p:nvSpPr>
        <p:spPr>
          <a:xfrm>
            <a:off x="564832" y="5665787"/>
            <a:ext cx="5312411" cy="3924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400"/>
            </a:lvl1pPr>
          </a:lstStyle>
          <a:p>
            <a:pPr/>
            <a:r>
              <a:t>Feature space: color value (3D) </a:t>
            </a:r>
          </a:p>
        </p:txBody>
      </p:sp>
      <p:sp>
        <p:nvSpPr>
          <p:cNvPr id="455" name="CS 195: Computer Vision (Dr Alimoor Reza)"/>
          <p:cNvSpPr/>
          <p:nvPr/>
        </p:nvSpPr>
        <p:spPr>
          <a:xfrm>
            <a:off x="847788" y="6542782"/>
            <a:ext cx="7515268" cy="249360"/>
          </a:xfrm>
          <a:prstGeom prst="rect">
            <a:avLst/>
          </a:prstGeom>
          <a:blipFill>
            <a:blip r:embed="rId3"/>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456" name="TextBox 9"/>
          <p:cNvSpPr txBox="1"/>
          <p:nvPr/>
        </p:nvSpPr>
        <p:spPr>
          <a:xfrm>
            <a:off x="1246854" y="4701843"/>
            <a:ext cx="2321497" cy="4614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1300"/>
            </a:pPr>
            <a:r>
              <a:t>x-axis, y-axis, and z-axis denoting </a:t>
            </a:r>
          </a:p>
          <a:p>
            <a:pPr defTabSz="914400">
              <a:defRPr sz="1300"/>
            </a:pPr>
            <a:r>
              <a:t>different color values R, G, B</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5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5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P build="whole" bldLvl="1" animBg="1" rev="0" advAuto="0" spid="454" grpId="2"/>
      <p:bldP build="whole" bldLvl="1" animBg="1" rev="0" advAuto="0" spid="456"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Title 1"/>
          <p:cNvSpPr txBox="1"/>
          <p:nvPr>
            <p:ph type="title"/>
          </p:nvPr>
        </p:nvSpPr>
        <p:spPr>
          <a:xfrm>
            <a:off x="446087" y="0"/>
            <a:ext cx="8229601" cy="1143000"/>
          </a:xfrm>
          <a:prstGeom prst="rect">
            <a:avLst/>
          </a:prstGeom>
        </p:spPr>
        <p:txBody>
          <a:bodyPr>
            <a:normAutofit fontScale="100000" lnSpcReduction="0"/>
          </a:bodyPr>
          <a:lstStyle>
            <a:lvl1pPr algn="ctr">
              <a:defRPr sz="2400"/>
            </a:lvl1pPr>
          </a:lstStyle>
          <a:p>
            <a:pPr/>
            <a:r>
              <a:t>Recap: Simple Linear Iterative Clustering (SLIC)</a:t>
            </a:r>
          </a:p>
        </p:txBody>
      </p:sp>
      <p:sp>
        <p:nvSpPr>
          <p:cNvPr id="459" name="Content Placeholder 2"/>
          <p:cNvSpPr txBox="1"/>
          <p:nvPr>
            <p:ph type="body" idx="4294967295"/>
          </p:nvPr>
        </p:nvSpPr>
        <p:spPr>
          <a:xfrm>
            <a:off x="141287" y="1420812"/>
            <a:ext cx="8696182" cy="4525963"/>
          </a:xfrm>
          <a:prstGeom prst="rect">
            <a:avLst/>
          </a:prstGeom>
        </p:spPr>
        <p:txBody>
          <a:bodyPr/>
          <a:lstStyle/>
          <a:p>
            <a:pPr>
              <a:spcBef>
                <a:spcPts val="600"/>
              </a:spcBef>
              <a:defRPr sz="2800"/>
            </a:pPr>
            <a:r>
              <a:t>SLIC clusters pixels in the combined five-dimensional color and image plane space to generate compact, nearly uniform segments (also called superpixels)</a:t>
            </a:r>
          </a:p>
          <a:p>
            <a:pPr>
              <a:spcBef>
                <a:spcPts val="600"/>
              </a:spcBef>
              <a:defRPr sz="2800"/>
            </a:pPr>
            <a:r>
              <a:t>Very fast, can generate superpixels in less than a second.</a:t>
            </a:r>
          </a:p>
        </p:txBody>
      </p:sp>
      <p:sp>
        <p:nvSpPr>
          <p:cNvPr id="460" name="Line 5"/>
          <p:cNvSpPr/>
          <p:nvPr/>
        </p:nvSpPr>
        <p:spPr>
          <a:xfrm>
            <a:off x="4020820" y="4845684"/>
            <a:ext cx="676276" cy="1"/>
          </a:xfrm>
          <a:prstGeom prst="line">
            <a:avLst/>
          </a:prstGeom>
          <a:ln w="76200">
            <a:solidFill>
              <a:srgbClr val="FF0000"/>
            </a:solidFill>
            <a:tailEnd type="triangle"/>
          </a:ln>
        </p:spPr>
        <p:txBody>
          <a:bodyPr lIns="45719" rIns="45719"/>
          <a:lstStyle/>
          <a:p>
            <a:pPr/>
          </a:p>
        </p:txBody>
      </p:sp>
      <p:sp>
        <p:nvSpPr>
          <p:cNvPr id="461" name="RGB"/>
          <p:cNvSpPr txBox="1"/>
          <p:nvPr/>
        </p:nvSpPr>
        <p:spPr>
          <a:xfrm>
            <a:off x="1436110" y="6114292"/>
            <a:ext cx="1556726" cy="226211"/>
          </a:xfrm>
          <a:prstGeom prst="rect">
            <a:avLst/>
          </a:prstGeom>
          <a:ln w="12700">
            <a:miter lim="400000"/>
          </a:ln>
          <a:extLst>
            <a:ext uri="{C572A759-6A51-4108-AA02-DFA0A04FC94B}">
              <ma14:wrappingTextBoxFlag xmlns:ma14="http://schemas.microsoft.com/office/mac/drawingml/2011/main" val="1"/>
            </a:ext>
          </a:extLst>
        </p:spPr>
        <p:txBody>
          <a:bodyPr lIns="24204" tIns="24204" rIns="24204" bIns="24204" anchor="ctr">
            <a:spAutoFit/>
          </a:bodyPr>
          <a:lstStyle>
            <a:lvl1pPr algn="ctr" defTabSz="410765">
              <a:defRPr sz="1200">
                <a:latin typeface="Helvetica Light"/>
                <a:ea typeface="Helvetica Light"/>
                <a:cs typeface="Helvetica Light"/>
                <a:sym typeface="Helvetica Light"/>
              </a:defRPr>
            </a:lvl1pPr>
          </a:lstStyle>
          <a:p>
            <a:pPr/>
            <a:r>
              <a:t>RGB</a:t>
            </a:r>
          </a:p>
        </p:txBody>
      </p:sp>
      <p:pic>
        <p:nvPicPr>
          <p:cNvPr id="462" name="hv_cv6_0003_rgb.png" descr="hv_cv6_0003_rgb.png"/>
          <p:cNvPicPr>
            <a:picLocks noChangeAspect="1"/>
          </p:cNvPicPr>
          <p:nvPr/>
        </p:nvPicPr>
        <p:blipFill>
          <a:blip r:embed="rId2">
            <a:extLst/>
          </a:blip>
          <a:srcRect l="4127" t="0" r="4127" b="0"/>
          <a:stretch>
            <a:fillRect/>
          </a:stretch>
        </p:blipFill>
        <p:spPr>
          <a:xfrm>
            <a:off x="690591" y="3589287"/>
            <a:ext cx="3259540" cy="2457451"/>
          </a:xfrm>
          <a:prstGeom prst="rect">
            <a:avLst/>
          </a:prstGeom>
          <a:ln w="12700">
            <a:miter lim="400000"/>
          </a:ln>
        </p:spPr>
      </p:pic>
      <p:pic>
        <p:nvPicPr>
          <p:cNvPr id="463" name="hv_cv6_0003_superpixel.png" descr="hv_cv6_0003_superpixel.png"/>
          <p:cNvPicPr>
            <a:picLocks noChangeAspect="1"/>
          </p:cNvPicPr>
          <p:nvPr/>
        </p:nvPicPr>
        <p:blipFill>
          <a:blip r:embed="rId3">
            <a:extLst/>
          </a:blip>
          <a:srcRect l="4029" t="0" r="4029" b="0"/>
          <a:stretch>
            <a:fillRect/>
          </a:stretch>
        </p:blipFill>
        <p:spPr>
          <a:xfrm>
            <a:off x="4761042" y="3589287"/>
            <a:ext cx="3266472" cy="2457451"/>
          </a:xfrm>
          <a:prstGeom prst="rect">
            <a:avLst/>
          </a:prstGeom>
          <a:ln w="12700">
            <a:miter lim="400000"/>
          </a:ln>
        </p:spPr>
      </p:pic>
      <p:sp>
        <p:nvSpPr>
          <p:cNvPr id="464" name="SLIC superpixels"/>
          <p:cNvSpPr txBox="1"/>
          <p:nvPr/>
        </p:nvSpPr>
        <p:spPr>
          <a:xfrm>
            <a:off x="5785571" y="6114292"/>
            <a:ext cx="1556726" cy="226211"/>
          </a:xfrm>
          <a:prstGeom prst="rect">
            <a:avLst/>
          </a:prstGeom>
          <a:ln w="12700">
            <a:miter lim="400000"/>
          </a:ln>
          <a:extLst>
            <a:ext uri="{C572A759-6A51-4108-AA02-DFA0A04FC94B}">
              <ma14:wrappingTextBoxFlag xmlns:ma14="http://schemas.microsoft.com/office/mac/drawingml/2011/main" val="1"/>
            </a:ext>
          </a:extLst>
        </p:spPr>
        <p:txBody>
          <a:bodyPr lIns="24204" tIns="24204" rIns="24204" bIns="24204" anchor="ctr">
            <a:spAutoFit/>
          </a:bodyPr>
          <a:lstStyle>
            <a:lvl1pPr algn="ctr" defTabSz="410765">
              <a:defRPr sz="1200">
                <a:latin typeface="Helvetica Light"/>
                <a:ea typeface="Helvetica Light"/>
                <a:cs typeface="Helvetica Light"/>
                <a:sym typeface="Helvetica Light"/>
              </a:defRPr>
            </a:lvl1pPr>
          </a:lstStyle>
          <a:p>
            <a:pPr/>
            <a:r>
              <a:t>SLIC superpixels</a:t>
            </a:r>
          </a:p>
        </p:txBody>
      </p:sp>
      <p:sp>
        <p:nvSpPr>
          <p:cNvPr id="465" name="CS 195: Computer Vision (Dr Alimoor Reza)"/>
          <p:cNvSpPr/>
          <p:nvPr/>
        </p:nvSpPr>
        <p:spPr>
          <a:xfrm>
            <a:off x="847788" y="6542782"/>
            <a:ext cx="7515268" cy="249360"/>
          </a:xfrm>
          <a:prstGeom prst="rect">
            <a:avLst/>
          </a:prstGeom>
          <a:blipFill>
            <a:blip r:embed="rId4"/>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CS 195: Computer Vision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195: Computer Vision (Dr Alimoor Reza)</a:t>
            </a:r>
          </a:p>
        </p:txBody>
      </p:sp>
      <p:sp>
        <p:nvSpPr>
          <p:cNvPr id="468" name="Title 1"/>
          <p:cNvSpPr txBox="1"/>
          <p:nvPr>
            <p:ph type="title"/>
          </p:nvPr>
        </p:nvSpPr>
        <p:spPr>
          <a:xfrm>
            <a:off x="0" y="2066242"/>
            <a:ext cx="9144001" cy="2990452"/>
          </a:xfrm>
          <a:prstGeom prst="rect">
            <a:avLst/>
          </a:prstGeom>
        </p:spPr>
        <p:txBody>
          <a:bodyPr/>
          <a:lstStyle/>
          <a:p>
            <a:pPr>
              <a:defRPr sz="4000">
                <a:solidFill>
                  <a:srgbClr val="000000"/>
                </a:solidFill>
              </a:defRPr>
            </a:pPr>
            <a:r>
              <a:t>Classical: Graph Based Segmentation</a:t>
            </a:r>
            <a:b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_Office Theme">
  <a:themeElements>
    <a:clrScheme name="3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3_Office Theme">
      <a:majorFont>
        <a:latin typeface="Helvetica"/>
        <a:ea typeface="Helvetica"/>
        <a:cs typeface="Helvetica"/>
      </a:majorFont>
      <a:minorFont>
        <a:latin typeface="Calibri"/>
        <a:ea typeface="Calibri"/>
        <a:cs typeface="Calibri"/>
      </a:minorFont>
    </a:fontScheme>
    <a:fmtScheme name="3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_Office Theme">
  <a:themeElements>
    <a:clrScheme name="3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3_Office Theme">
      <a:majorFont>
        <a:latin typeface="Helvetica"/>
        <a:ea typeface="Helvetica"/>
        <a:cs typeface="Helvetica"/>
      </a:majorFont>
      <a:minorFont>
        <a:latin typeface="Calibri"/>
        <a:ea typeface="Calibri"/>
        <a:cs typeface="Calibri"/>
      </a:minorFont>
    </a:fontScheme>
    <a:fmtScheme name="3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