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7" name="Shape 117"/>
          <p:cNvSpPr/>
          <p:nvPr>
            <p:ph type="sldImg"/>
          </p:nvPr>
        </p:nvSpPr>
        <p:spPr>
          <a:xfrm>
            <a:off x="1143000" y="685800"/>
            <a:ext cx="4572000" cy="3429000"/>
          </a:xfrm>
          <a:prstGeom prst="rect">
            <a:avLst/>
          </a:prstGeom>
        </p:spPr>
        <p:txBody>
          <a:bodyPr/>
          <a:lstStyle/>
          <a:p>
            <a:pPr/>
          </a:p>
        </p:txBody>
      </p:sp>
      <p:sp>
        <p:nvSpPr>
          <p:cNvPr id="118" name="Shape 1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3" name="Title Text"/>
          <p:cNvSpPr txBox="1"/>
          <p:nvPr>
            <p:ph type="title"/>
          </p:nvPr>
        </p:nvSpPr>
        <p:spPr>
          <a:xfrm>
            <a:off x="457200" y="274638"/>
            <a:ext cx="8229600" cy="1143001"/>
          </a:xfrm>
          <a:prstGeom prst="rect">
            <a:avLst/>
          </a:prstGeom>
        </p:spPr>
        <p:txBody>
          <a:bodyPr/>
          <a:lstStyle>
            <a:lvl1pPr defTabSz="914400"/>
          </a:lstStyle>
          <a:p>
            <a:pPr/>
            <a:r>
              <a:t>Title Text</a:t>
            </a:r>
          </a:p>
        </p:txBody>
      </p:sp>
      <p:sp>
        <p:nvSpPr>
          <p:cNvPr id="94" name="Slide Number"/>
          <p:cNvSpPr txBox="1"/>
          <p:nvPr>
            <p:ph type="sldNum" sz="quarter" idx="2"/>
          </p:nvPr>
        </p:nvSpPr>
        <p:spPr>
          <a:xfrm>
            <a:off x="8428176" y="6414760"/>
            <a:ext cx="258624" cy="248305"/>
          </a:xfrm>
          <a:prstGeom prst="rect">
            <a:avLst/>
          </a:prstGeom>
        </p:spPr>
        <p:txBody>
          <a:bodyPr/>
          <a:lstStyle>
            <a:lvl1pPr defTabSz="9144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01" name="Title Text"/>
          <p:cNvSpPr txBox="1"/>
          <p:nvPr>
            <p:ph type="title"/>
          </p:nvPr>
        </p:nvSpPr>
        <p:spPr>
          <a:xfrm>
            <a:off x="457200" y="274638"/>
            <a:ext cx="8229600" cy="1143001"/>
          </a:xfrm>
          <a:prstGeom prst="rect">
            <a:avLst/>
          </a:prstGeom>
        </p:spPr>
        <p:txBody>
          <a:bodyPr/>
          <a:lstStyle>
            <a:lvl1pPr defTabSz="914400"/>
          </a:lstStyle>
          <a:p>
            <a:pPr/>
            <a:r>
              <a:t>Title Text</a:t>
            </a:r>
          </a:p>
        </p:txBody>
      </p:sp>
      <p:sp>
        <p:nvSpPr>
          <p:cNvPr id="102" name="Slide Number"/>
          <p:cNvSpPr txBox="1"/>
          <p:nvPr>
            <p:ph type="sldNum" sz="quarter" idx="2"/>
          </p:nvPr>
        </p:nvSpPr>
        <p:spPr>
          <a:xfrm>
            <a:off x="8428176" y="6414760"/>
            <a:ext cx="258624" cy="248305"/>
          </a:xfrm>
          <a:prstGeom prst="rect">
            <a:avLst/>
          </a:prstGeom>
        </p:spPr>
        <p:txBody>
          <a:bodyPr/>
          <a:lstStyle>
            <a:lvl1pPr defTabSz="9144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09" name="Title Text"/>
          <p:cNvSpPr txBox="1"/>
          <p:nvPr>
            <p:ph type="title"/>
          </p:nvPr>
        </p:nvSpPr>
        <p:spPr>
          <a:xfrm>
            <a:off x="457200" y="274638"/>
            <a:ext cx="8229600" cy="1143001"/>
          </a:xfrm>
          <a:prstGeom prst="rect">
            <a:avLst/>
          </a:prstGeom>
        </p:spPr>
        <p:txBody>
          <a:bodyPr/>
          <a:lstStyle>
            <a:lvl1pPr defTabSz="914400"/>
          </a:lstStyle>
          <a:p>
            <a:pPr/>
            <a:r>
              <a:t>Title Text</a:t>
            </a:r>
          </a:p>
        </p:txBody>
      </p:sp>
      <p:sp>
        <p:nvSpPr>
          <p:cNvPr id="110" name="Body Level One…"/>
          <p:cNvSpPr txBox="1"/>
          <p:nvPr>
            <p:ph type="body" idx="1"/>
          </p:nvPr>
        </p:nvSpPr>
        <p:spPr>
          <a:xfrm>
            <a:off x="457200" y="1600200"/>
            <a:ext cx="8229600" cy="4525963"/>
          </a:xfrm>
          <a:prstGeom prst="rect">
            <a:avLst/>
          </a:prstGeom>
        </p:spPr>
        <p:txBody>
          <a:bodyPr/>
          <a:lstStyle>
            <a:lvl1pPr defTabSz="914400">
              <a:spcBef>
                <a:spcPts val="600"/>
              </a:spcBef>
              <a:buChar char="•"/>
              <a:defRPr sz="2800"/>
            </a:lvl1pPr>
            <a:lvl2pPr marL="790575" indent="-333375" defTabSz="914400">
              <a:spcBef>
                <a:spcPts val="600"/>
              </a:spcBef>
              <a:defRPr sz="2800"/>
            </a:lvl2pPr>
            <a:lvl3pPr marL="1181100" indent="-266700" defTabSz="914400">
              <a:spcBef>
                <a:spcPts val="600"/>
              </a:spcBef>
              <a:defRPr sz="2800"/>
            </a:lvl3pPr>
            <a:lvl4pPr marL="1691639" indent="-320039" defTabSz="914400">
              <a:spcBef>
                <a:spcPts val="600"/>
              </a:spcBef>
              <a:defRPr sz="2800"/>
            </a:lvl4pPr>
            <a:lvl5pPr marL="2148839" indent="-320039" defTabSz="9144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xfrm>
            <a:off x="8422818" y="6404292"/>
            <a:ext cx="263983" cy="269241"/>
          </a:xfrm>
          <a:prstGeom prst="rect">
            <a:avLst/>
          </a:prstGeom>
        </p:spPr>
        <p:txBody>
          <a:bodyPr/>
          <a:lstStyle>
            <a:lvl1pPr defTabSz="9144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29" name="Title Text"/>
          <p:cNvSpPr txBox="1"/>
          <p:nvPr>
            <p:ph type="title"/>
          </p:nvPr>
        </p:nvSpPr>
        <p:spPr>
          <a:xfrm>
            <a:off x="1247886" y="1371599"/>
            <a:ext cx="6648227" cy="2097743"/>
          </a:xfrm>
          <a:prstGeom prst="rect">
            <a:avLst/>
          </a:prstGeom>
        </p:spPr>
        <p:txBody>
          <a:bodyPr lIns="32272" tIns="32272" rIns="32272" bIns="32272" anchor="b"/>
          <a:lstStyle>
            <a:lvl1pPr defTabSz="410765">
              <a:defRPr sz="5400">
                <a:solidFill>
                  <a:srgbClr val="000000"/>
                </a:solidFill>
                <a:latin typeface="Helvetica Light"/>
                <a:ea typeface="Helvetica Light"/>
                <a:cs typeface="Helvetica Light"/>
                <a:sym typeface="Helvetica Light"/>
              </a:defRPr>
            </a:lvl1pPr>
          </a:lstStyle>
          <a:p>
            <a:pPr/>
            <a:r>
              <a:t>Title Text</a:t>
            </a:r>
          </a:p>
        </p:txBody>
      </p:sp>
      <p:sp>
        <p:nvSpPr>
          <p:cNvPr id="30" name="Body Level One…"/>
          <p:cNvSpPr txBox="1"/>
          <p:nvPr>
            <p:ph type="body" sz="quarter" idx="1"/>
          </p:nvPr>
        </p:nvSpPr>
        <p:spPr>
          <a:xfrm>
            <a:off x="1247886" y="3525818"/>
            <a:ext cx="6648227" cy="718074"/>
          </a:xfrm>
          <a:prstGeom prst="rect">
            <a:avLst/>
          </a:prstGeom>
        </p:spPr>
        <p:txBody>
          <a:bodyPr lIns="32272" tIns="32272" rIns="32272" bIns="32272"/>
          <a:lstStyle>
            <a:lvl1pPr marL="0" indent="0" algn="ctr" defTabSz="410765">
              <a:spcBef>
                <a:spcPts val="0"/>
              </a:spcBef>
              <a:buSzTx/>
              <a:buFontTx/>
              <a:buNone/>
              <a:defRPr sz="2000">
                <a:latin typeface="Helvetica Light"/>
                <a:ea typeface="Helvetica Light"/>
                <a:cs typeface="Helvetica Light"/>
                <a:sym typeface="Helvetica Light"/>
              </a:defRPr>
            </a:lvl1pPr>
            <a:lvl2pPr marL="0" indent="228600" algn="ctr" defTabSz="410765">
              <a:spcBef>
                <a:spcPts val="0"/>
              </a:spcBef>
              <a:buSzTx/>
              <a:buFontTx/>
              <a:buNone/>
              <a:defRPr sz="2000">
                <a:latin typeface="Helvetica Light"/>
                <a:ea typeface="Helvetica Light"/>
                <a:cs typeface="Helvetica Light"/>
                <a:sym typeface="Helvetica Light"/>
              </a:defRPr>
            </a:lvl2pPr>
            <a:lvl3pPr marL="0" indent="457200" algn="ctr" defTabSz="410765">
              <a:spcBef>
                <a:spcPts val="0"/>
              </a:spcBef>
              <a:buSzTx/>
              <a:buFontTx/>
              <a:buNone/>
              <a:defRPr sz="2000">
                <a:latin typeface="Helvetica Light"/>
                <a:ea typeface="Helvetica Light"/>
                <a:cs typeface="Helvetica Light"/>
                <a:sym typeface="Helvetica Light"/>
              </a:defRPr>
            </a:lvl3pPr>
            <a:lvl4pPr marL="0" indent="685800" algn="ctr" defTabSz="410765">
              <a:spcBef>
                <a:spcPts val="0"/>
              </a:spcBef>
              <a:buSzTx/>
              <a:buFontTx/>
              <a:buNone/>
              <a:defRPr sz="2000">
                <a:latin typeface="Helvetica Light"/>
                <a:ea typeface="Helvetica Light"/>
                <a:cs typeface="Helvetica Light"/>
                <a:sym typeface="Helvetica Light"/>
              </a:defRPr>
            </a:lvl4pPr>
            <a:lvl5pPr marL="0" indent="914400" algn="ctr" defTabSz="410765">
              <a:spcBef>
                <a:spcPts val="0"/>
              </a:spcBef>
              <a:buSzTx/>
              <a:buFontTx/>
              <a:buNone/>
              <a:defRPr sz="2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xfrm>
            <a:off x="4451669" y="6208507"/>
            <a:ext cx="232593" cy="229646"/>
          </a:xfrm>
          <a:prstGeom prst="rect">
            <a:avLst/>
          </a:prstGeom>
        </p:spPr>
        <p:txBody>
          <a:bodyPr lIns="32272" tIns="32272" rIns="32272" bIns="32272" anchor="t"/>
          <a:lstStyle>
            <a:lvl1pPr algn="ctr" defTabSz="410765">
              <a:defRPr sz="11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38" name="Image"/>
          <p:cNvSpPr/>
          <p:nvPr>
            <p:ph type="pic" sz="half" idx="21"/>
          </p:nvPr>
        </p:nvSpPr>
        <p:spPr>
          <a:xfrm>
            <a:off x="3321423" y="1984785"/>
            <a:ext cx="5990666" cy="3993778"/>
          </a:xfrm>
          <a:prstGeom prst="rect">
            <a:avLst/>
          </a:prstGeom>
        </p:spPr>
        <p:txBody>
          <a:bodyPr lIns="91439" rIns="91439">
            <a:noAutofit/>
          </a:bodyPr>
          <a:lstStyle/>
          <a:p>
            <a:pPr/>
          </a:p>
        </p:txBody>
      </p:sp>
      <p:sp>
        <p:nvSpPr>
          <p:cNvPr id="39" name="Title Text"/>
          <p:cNvSpPr txBox="1"/>
          <p:nvPr>
            <p:ph type="title"/>
          </p:nvPr>
        </p:nvSpPr>
        <p:spPr>
          <a:xfrm>
            <a:off x="1046181" y="613185"/>
            <a:ext cx="7051638" cy="1371601"/>
          </a:xfrm>
          <a:prstGeom prst="rect">
            <a:avLst/>
          </a:prstGeom>
        </p:spPr>
        <p:txBody>
          <a:bodyPr lIns="32272" tIns="32272" rIns="32272" bIns="32272"/>
          <a:lstStyle>
            <a:lvl1pPr defTabSz="410765">
              <a:defRPr sz="5400">
                <a:solidFill>
                  <a:srgbClr val="000000"/>
                </a:solidFill>
                <a:latin typeface="Helvetica Light"/>
                <a:ea typeface="Helvetica Light"/>
                <a:cs typeface="Helvetica Light"/>
                <a:sym typeface="Helvetica Light"/>
              </a:defRPr>
            </a:lvl1pPr>
          </a:lstStyle>
          <a:p>
            <a:pPr/>
            <a:r>
              <a:t>Title Text</a:t>
            </a:r>
          </a:p>
        </p:txBody>
      </p:sp>
      <p:sp>
        <p:nvSpPr>
          <p:cNvPr id="40" name="Body Level One…"/>
          <p:cNvSpPr txBox="1"/>
          <p:nvPr>
            <p:ph type="body" sz="half" idx="1"/>
          </p:nvPr>
        </p:nvSpPr>
        <p:spPr>
          <a:xfrm>
            <a:off x="1046181" y="1984785"/>
            <a:ext cx="3388660" cy="3993778"/>
          </a:xfrm>
          <a:prstGeom prst="rect">
            <a:avLst/>
          </a:prstGeom>
        </p:spPr>
        <p:txBody>
          <a:bodyPr lIns="32272" tIns="32272" rIns="32272" bIns="32272" anchor="ctr"/>
          <a:lstStyle>
            <a:lvl1pPr marL="220435" indent="-220435" defTabSz="410765">
              <a:spcBef>
                <a:spcPts val="2200"/>
              </a:spcBef>
              <a:buSzPct val="75000"/>
              <a:buFontTx/>
              <a:buChar char="•"/>
              <a:defRPr sz="1800">
                <a:latin typeface="Helvetica Light"/>
                <a:ea typeface="Helvetica Light"/>
                <a:cs typeface="Helvetica Light"/>
                <a:sym typeface="Helvetica Light"/>
              </a:defRPr>
            </a:lvl1pPr>
            <a:lvl2pPr marL="563335" indent="-220435" defTabSz="410765">
              <a:spcBef>
                <a:spcPts val="2200"/>
              </a:spcBef>
              <a:buSzPct val="75000"/>
              <a:buFontTx/>
              <a:buChar char="•"/>
              <a:defRPr sz="1800">
                <a:latin typeface="Helvetica Light"/>
                <a:ea typeface="Helvetica Light"/>
                <a:cs typeface="Helvetica Light"/>
                <a:sym typeface="Helvetica Light"/>
              </a:defRPr>
            </a:lvl2pPr>
            <a:lvl3pPr marL="906235" indent="-220435" defTabSz="410765">
              <a:spcBef>
                <a:spcPts val="2200"/>
              </a:spcBef>
              <a:buSzPct val="75000"/>
              <a:buFontTx/>
              <a:defRPr sz="1800">
                <a:latin typeface="Helvetica Light"/>
                <a:ea typeface="Helvetica Light"/>
                <a:cs typeface="Helvetica Light"/>
                <a:sym typeface="Helvetica Light"/>
              </a:defRPr>
            </a:lvl3pPr>
            <a:lvl4pPr marL="1249135" indent="-220435" defTabSz="410765">
              <a:spcBef>
                <a:spcPts val="2200"/>
              </a:spcBef>
              <a:buSzPct val="75000"/>
              <a:buFontTx/>
              <a:buChar char="•"/>
              <a:defRPr sz="1800">
                <a:latin typeface="Helvetica Light"/>
                <a:ea typeface="Helvetica Light"/>
                <a:cs typeface="Helvetica Light"/>
                <a:sym typeface="Helvetica Light"/>
              </a:defRPr>
            </a:lvl4pPr>
            <a:lvl5pPr marL="1592035" indent="-220435" defTabSz="410765">
              <a:spcBef>
                <a:spcPts val="2200"/>
              </a:spcBef>
              <a:buSzPct val="75000"/>
              <a:buFontTx/>
              <a:buChar char="•"/>
              <a:defRPr sz="18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4451669" y="6208507"/>
            <a:ext cx="232593" cy="229646"/>
          </a:xfrm>
          <a:prstGeom prst="rect">
            <a:avLst/>
          </a:prstGeom>
        </p:spPr>
        <p:txBody>
          <a:bodyPr lIns="32272" tIns="32272" rIns="32272" bIns="32272" anchor="t"/>
          <a:lstStyle>
            <a:lvl1pPr algn="ctr" defTabSz="410765">
              <a:defRPr sz="11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8" name="Title Text"/>
          <p:cNvSpPr txBox="1"/>
          <p:nvPr>
            <p:ph type="title"/>
          </p:nvPr>
        </p:nvSpPr>
        <p:spPr>
          <a:xfrm>
            <a:off x="457200" y="274638"/>
            <a:ext cx="8229600" cy="1143001"/>
          </a:xfrm>
          <a:prstGeom prst="rect">
            <a:avLst/>
          </a:prstGeom>
        </p:spPr>
        <p:txBody>
          <a:bodyPr/>
          <a:lstStyle>
            <a:lvl1pPr defTabSz="914400"/>
          </a:lstStyle>
          <a:p>
            <a:pPr/>
            <a:r>
              <a:t>Title Text</a:t>
            </a:r>
          </a:p>
        </p:txBody>
      </p:sp>
      <p:sp>
        <p:nvSpPr>
          <p:cNvPr id="49" name="Body Level One…"/>
          <p:cNvSpPr txBox="1"/>
          <p:nvPr>
            <p:ph type="body" idx="1"/>
          </p:nvPr>
        </p:nvSpPr>
        <p:spPr>
          <a:xfrm>
            <a:off x="457200" y="1600200"/>
            <a:ext cx="8229600" cy="4525963"/>
          </a:xfrm>
          <a:prstGeom prst="rect">
            <a:avLst/>
          </a:prstGeom>
        </p:spPr>
        <p:txBody>
          <a:bodyPr/>
          <a:lstStyle>
            <a:lvl1pPr defTabSz="914400">
              <a:spcBef>
                <a:spcPts val="600"/>
              </a:spcBef>
              <a:buChar char="•"/>
              <a:defRPr sz="2800"/>
            </a:lvl1pPr>
            <a:lvl2pPr marL="790575" indent="-333375" defTabSz="914400">
              <a:spcBef>
                <a:spcPts val="600"/>
              </a:spcBef>
              <a:defRPr sz="2800"/>
            </a:lvl2pPr>
            <a:lvl3pPr marL="1181100" indent="-266700" defTabSz="914400">
              <a:spcBef>
                <a:spcPts val="600"/>
              </a:spcBef>
              <a:defRPr sz="2800"/>
            </a:lvl3pPr>
            <a:lvl4pPr marL="1691639" indent="-320039" defTabSz="914400">
              <a:spcBef>
                <a:spcPts val="600"/>
              </a:spcBef>
              <a:defRPr sz="2800"/>
            </a:lvl4pPr>
            <a:lvl5pPr marL="2148839" indent="-320039" defTabSz="9144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50" name="Slide Number"/>
          <p:cNvSpPr txBox="1"/>
          <p:nvPr>
            <p:ph type="sldNum" sz="quarter" idx="2"/>
          </p:nvPr>
        </p:nvSpPr>
        <p:spPr>
          <a:xfrm>
            <a:off x="8428176" y="6414760"/>
            <a:ext cx="258624" cy="248305"/>
          </a:xfrm>
          <a:prstGeom prst="rect">
            <a:avLst/>
          </a:prstGeom>
        </p:spPr>
        <p:txBody>
          <a:bodyPr/>
          <a:lstStyle>
            <a:lvl1pPr defTabSz="9144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57" name="Title Text"/>
          <p:cNvSpPr txBox="1"/>
          <p:nvPr>
            <p:ph type="title"/>
          </p:nvPr>
        </p:nvSpPr>
        <p:spPr>
          <a:xfrm>
            <a:off x="457200" y="274638"/>
            <a:ext cx="8229600" cy="1143001"/>
          </a:xfrm>
          <a:prstGeom prst="rect">
            <a:avLst/>
          </a:prstGeom>
        </p:spPr>
        <p:txBody>
          <a:bodyPr/>
          <a:lstStyle>
            <a:lvl1pPr defTabSz="914400"/>
          </a:lstStyle>
          <a:p>
            <a:pPr/>
            <a:r>
              <a:t>Title Text</a:t>
            </a:r>
          </a:p>
        </p:txBody>
      </p:sp>
      <p:sp>
        <p:nvSpPr>
          <p:cNvPr id="58" name="Body Level One…"/>
          <p:cNvSpPr txBox="1"/>
          <p:nvPr>
            <p:ph type="body" idx="1"/>
          </p:nvPr>
        </p:nvSpPr>
        <p:spPr>
          <a:xfrm>
            <a:off x="457200" y="1600200"/>
            <a:ext cx="8229600" cy="4525963"/>
          </a:xfrm>
          <a:prstGeom prst="rect">
            <a:avLst/>
          </a:prstGeom>
        </p:spPr>
        <p:txBody>
          <a:bodyPr/>
          <a:lstStyle>
            <a:lvl1pPr defTabSz="914400">
              <a:spcBef>
                <a:spcPts val="600"/>
              </a:spcBef>
              <a:buChar char="•"/>
              <a:defRPr sz="2800"/>
            </a:lvl1pPr>
            <a:lvl2pPr marL="790575" indent="-333375" defTabSz="914400">
              <a:spcBef>
                <a:spcPts val="600"/>
              </a:spcBef>
              <a:defRPr sz="2800"/>
            </a:lvl2pPr>
            <a:lvl3pPr marL="1181100" indent="-266700" defTabSz="914400">
              <a:spcBef>
                <a:spcPts val="600"/>
              </a:spcBef>
              <a:defRPr sz="2800"/>
            </a:lvl3pPr>
            <a:lvl4pPr marL="1691639" indent="-320039" defTabSz="914400">
              <a:spcBef>
                <a:spcPts val="600"/>
              </a:spcBef>
              <a:defRPr sz="2800"/>
            </a:lvl4pPr>
            <a:lvl5pPr marL="2148839" indent="-320039" defTabSz="9144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xfrm>
            <a:off x="8428176" y="6414760"/>
            <a:ext cx="258624" cy="248305"/>
          </a:xfrm>
          <a:prstGeom prst="rect">
            <a:avLst/>
          </a:prstGeom>
        </p:spPr>
        <p:txBody>
          <a:bodyPr/>
          <a:lstStyle>
            <a:lvl1pPr defTabSz="9144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66" name="Title Text"/>
          <p:cNvSpPr txBox="1"/>
          <p:nvPr>
            <p:ph type="title"/>
          </p:nvPr>
        </p:nvSpPr>
        <p:spPr>
          <a:xfrm>
            <a:off x="457200" y="274638"/>
            <a:ext cx="8229600" cy="1143001"/>
          </a:xfrm>
          <a:prstGeom prst="rect">
            <a:avLst/>
          </a:prstGeom>
        </p:spPr>
        <p:txBody>
          <a:bodyPr/>
          <a:lstStyle>
            <a:lvl1pPr defTabSz="914400"/>
          </a:lstStyle>
          <a:p>
            <a:pPr/>
            <a:r>
              <a:t>Title Text</a:t>
            </a:r>
          </a:p>
        </p:txBody>
      </p:sp>
      <p:sp>
        <p:nvSpPr>
          <p:cNvPr id="67" name="Body Level One…"/>
          <p:cNvSpPr txBox="1"/>
          <p:nvPr>
            <p:ph type="body" idx="1"/>
          </p:nvPr>
        </p:nvSpPr>
        <p:spPr>
          <a:xfrm>
            <a:off x="457200" y="1600200"/>
            <a:ext cx="8229600" cy="4525963"/>
          </a:xfrm>
          <a:prstGeom prst="rect">
            <a:avLst/>
          </a:prstGeom>
        </p:spPr>
        <p:txBody>
          <a:bodyPr/>
          <a:lstStyle>
            <a:lvl1pPr defTabSz="914400">
              <a:spcBef>
                <a:spcPts val="600"/>
              </a:spcBef>
              <a:buChar char="•"/>
              <a:defRPr sz="2800"/>
            </a:lvl1pPr>
            <a:lvl2pPr marL="790575" indent="-333375" defTabSz="914400">
              <a:spcBef>
                <a:spcPts val="600"/>
              </a:spcBef>
              <a:defRPr sz="2800"/>
            </a:lvl2pPr>
            <a:lvl3pPr marL="1181100" indent="-266700" defTabSz="914400">
              <a:spcBef>
                <a:spcPts val="600"/>
              </a:spcBef>
              <a:defRPr sz="2800"/>
            </a:lvl3pPr>
            <a:lvl4pPr marL="1691639" indent="-320039" defTabSz="914400">
              <a:spcBef>
                <a:spcPts val="600"/>
              </a:spcBef>
              <a:defRPr sz="2800"/>
            </a:lvl4pPr>
            <a:lvl5pPr marL="2148839" indent="-320039" defTabSz="9144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8428176" y="6414760"/>
            <a:ext cx="258624" cy="248305"/>
          </a:xfrm>
          <a:prstGeom prst="rect">
            <a:avLst/>
          </a:prstGeom>
        </p:spPr>
        <p:txBody>
          <a:bodyPr/>
          <a:lstStyle>
            <a:lvl1pPr defTabSz="9144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75" name="Title Text"/>
          <p:cNvSpPr txBox="1"/>
          <p:nvPr>
            <p:ph type="title"/>
          </p:nvPr>
        </p:nvSpPr>
        <p:spPr>
          <a:xfrm>
            <a:off x="457200" y="274638"/>
            <a:ext cx="8229600" cy="1143001"/>
          </a:xfrm>
          <a:prstGeom prst="rect">
            <a:avLst/>
          </a:prstGeom>
        </p:spPr>
        <p:txBody>
          <a:bodyPr/>
          <a:lstStyle>
            <a:lvl1pPr defTabSz="914400"/>
          </a:lstStyle>
          <a:p>
            <a:pPr/>
            <a:r>
              <a:t>Title Text</a:t>
            </a:r>
          </a:p>
        </p:txBody>
      </p:sp>
      <p:sp>
        <p:nvSpPr>
          <p:cNvPr id="76" name="Body Level One…"/>
          <p:cNvSpPr txBox="1"/>
          <p:nvPr>
            <p:ph type="body" idx="1"/>
          </p:nvPr>
        </p:nvSpPr>
        <p:spPr>
          <a:xfrm>
            <a:off x="457200" y="1600200"/>
            <a:ext cx="8229600" cy="4525963"/>
          </a:xfrm>
          <a:prstGeom prst="rect">
            <a:avLst/>
          </a:prstGeom>
        </p:spPr>
        <p:txBody>
          <a:bodyPr/>
          <a:lstStyle>
            <a:lvl1pPr defTabSz="914400">
              <a:spcBef>
                <a:spcPts val="600"/>
              </a:spcBef>
              <a:buChar char="•"/>
              <a:defRPr sz="2800"/>
            </a:lvl1pPr>
            <a:lvl2pPr marL="790575" indent="-333375" defTabSz="914400">
              <a:spcBef>
                <a:spcPts val="600"/>
              </a:spcBef>
              <a:defRPr sz="2800"/>
            </a:lvl2pPr>
            <a:lvl3pPr marL="1181100" indent="-266700" defTabSz="914400">
              <a:spcBef>
                <a:spcPts val="600"/>
              </a:spcBef>
              <a:defRPr sz="2800"/>
            </a:lvl3pPr>
            <a:lvl4pPr marL="1691639" indent="-320039" defTabSz="914400">
              <a:spcBef>
                <a:spcPts val="600"/>
              </a:spcBef>
              <a:defRPr sz="2800"/>
            </a:lvl4pPr>
            <a:lvl5pPr marL="2148839" indent="-320039" defTabSz="9144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xfrm>
            <a:off x="8428176" y="6414760"/>
            <a:ext cx="258624" cy="248305"/>
          </a:xfrm>
          <a:prstGeom prst="rect">
            <a:avLst/>
          </a:prstGeom>
        </p:spPr>
        <p:txBody>
          <a:bodyPr/>
          <a:lstStyle>
            <a:lvl1pPr defTabSz="9144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84" name="Title Text"/>
          <p:cNvSpPr txBox="1"/>
          <p:nvPr>
            <p:ph type="title"/>
          </p:nvPr>
        </p:nvSpPr>
        <p:spPr>
          <a:xfrm>
            <a:off x="457200" y="274638"/>
            <a:ext cx="8229600" cy="1143001"/>
          </a:xfrm>
          <a:prstGeom prst="rect">
            <a:avLst/>
          </a:prstGeom>
        </p:spPr>
        <p:txBody>
          <a:bodyPr/>
          <a:lstStyle>
            <a:lvl1pPr defTabSz="914400"/>
          </a:lstStyle>
          <a:p>
            <a:pPr/>
            <a:r>
              <a:t>Title Text</a:t>
            </a:r>
          </a:p>
        </p:txBody>
      </p:sp>
      <p:sp>
        <p:nvSpPr>
          <p:cNvPr id="85" name="Body Level One…"/>
          <p:cNvSpPr txBox="1"/>
          <p:nvPr>
            <p:ph type="body" idx="1"/>
          </p:nvPr>
        </p:nvSpPr>
        <p:spPr>
          <a:xfrm>
            <a:off x="457200" y="1600200"/>
            <a:ext cx="8229600" cy="4525963"/>
          </a:xfrm>
          <a:prstGeom prst="rect">
            <a:avLst/>
          </a:prstGeom>
        </p:spPr>
        <p:txBody>
          <a:bodyPr/>
          <a:lstStyle>
            <a:lvl1pPr defTabSz="914400">
              <a:spcBef>
                <a:spcPts val="600"/>
              </a:spcBef>
              <a:buChar char="•"/>
              <a:defRPr sz="2800"/>
            </a:lvl1pPr>
            <a:lvl2pPr marL="790575" indent="-333375" defTabSz="914400">
              <a:spcBef>
                <a:spcPts val="600"/>
              </a:spcBef>
              <a:defRPr sz="2800"/>
            </a:lvl2pPr>
            <a:lvl3pPr marL="1181100" indent="-266700" defTabSz="914400">
              <a:spcBef>
                <a:spcPts val="600"/>
              </a:spcBef>
              <a:defRPr sz="2800"/>
            </a:lvl3pPr>
            <a:lvl4pPr marL="1691639" indent="-320039" defTabSz="914400">
              <a:spcBef>
                <a:spcPts val="600"/>
              </a:spcBef>
              <a:defRPr sz="2800"/>
            </a:lvl4pPr>
            <a:lvl5pPr marL="2148839" indent="-320039" defTabSz="9144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8428176" y="6414760"/>
            <a:ext cx="258624" cy="248305"/>
          </a:xfrm>
          <a:prstGeom prst="rect">
            <a:avLst/>
          </a:prstGeom>
        </p:spPr>
        <p:txBody>
          <a:bodyPr/>
          <a:lstStyle>
            <a:lvl1pPr defTabSz="914400">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2818" y="6403498"/>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FF"/>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FF"/>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FF"/>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FF"/>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FF"/>
          </a:solidFill>
          <a:uFillTx/>
          <a:latin typeface="+mj-lt"/>
          <a:ea typeface="+mj-ea"/>
          <a:cs typeface="+mj-cs"/>
          <a:sym typeface="Calibri"/>
        </a:defRPr>
      </a:lvl5pPr>
      <a:lvl6pPr marL="0" marR="0" indent="457200" algn="ctr" defTabSz="457200" rtl="0" latinLnBrk="0">
        <a:lnSpc>
          <a:spcPct val="100000"/>
        </a:lnSpc>
        <a:spcBef>
          <a:spcPts val="0"/>
        </a:spcBef>
        <a:spcAft>
          <a:spcPts val="0"/>
        </a:spcAft>
        <a:buClrTx/>
        <a:buSzTx/>
        <a:buFontTx/>
        <a:buNone/>
        <a:tabLst/>
        <a:defRPr b="0" baseline="0" cap="none" i="0" spc="0" strike="noStrike" sz="4400" u="none">
          <a:solidFill>
            <a:srgbClr val="0000FF"/>
          </a:solidFill>
          <a:uFillTx/>
          <a:latin typeface="+mj-lt"/>
          <a:ea typeface="+mj-ea"/>
          <a:cs typeface="+mj-cs"/>
          <a:sym typeface="Calibri"/>
        </a:defRPr>
      </a:lvl6pPr>
      <a:lvl7pPr marL="0" marR="0" indent="914400" algn="ctr" defTabSz="457200" rtl="0" latinLnBrk="0">
        <a:lnSpc>
          <a:spcPct val="100000"/>
        </a:lnSpc>
        <a:spcBef>
          <a:spcPts val="0"/>
        </a:spcBef>
        <a:spcAft>
          <a:spcPts val="0"/>
        </a:spcAft>
        <a:buClrTx/>
        <a:buSzTx/>
        <a:buFontTx/>
        <a:buNone/>
        <a:tabLst/>
        <a:defRPr b="0" baseline="0" cap="none" i="0" spc="0" strike="noStrike" sz="4400" u="none">
          <a:solidFill>
            <a:srgbClr val="0000FF"/>
          </a:solidFill>
          <a:uFillTx/>
          <a:latin typeface="+mj-lt"/>
          <a:ea typeface="+mj-ea"/>
          <a:cs typeface="+mj-cs"/>
          <a:sym typeface="Calibri"/>
        </a:defRPr>
      </a:lvl7pPr>
      <a:lvl8pPr marL="0" marR="0" indent="1371600" algn="ctr" defTabSz="457200" rtl="0" latinLnBrk="0">
        <a:lnSpc>
          <a:spcPct val="100000"/>
        </a:lnSpc>
        <a:spcBef>
          <a:spcPts val="0"/>
        </a:spcBef>
        <a:spcAft>
          <a:spcPts val="0"/>
        </a:spcAft>
        <a:buClrTx/>
        <a:buSzTx/>
        <a:buFontTx/>
        <a:buNone/>
        <a:tabLst/>
        <a:defRPr b="0" baseline="0" cap="none" i="0" spc="0" strike="noStrike" sz="4400" u="none">
          <a:solidFill>
            <a:srgbClr val="0000FF"/>
          </a:solidFill>
          <a:uFillTx/>
          <a:latin typeface="+mj-lt"/>
          <a:ea typeface="+mj-ea"/>
          <a:cs typeface="+mj-cs"/>
          <a:sym typeface="Calibri"/>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4400" u="none">
          <a:solidFill>
            <a:srgbClr val="0000FF"/>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1035755" marR="0" indent="-578555"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456266" marR="0" indent="-541866"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2020711" marR="0" indent="-64911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477911" marR="0" indent="-64911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935111" marR="0" indent="-64911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392311" marR="0" indent="-64911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849511" marR="0" indent="-64911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306711" marR="0" indent="-64911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g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3.g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7.png"/><Relationship Id="rId6" Type="http://schemas.openxmlformats.org/officeDocument/2006/relationships/hyperlink" Target="https://www.youtube.com/watch?v=w4kNHKcBGzA&amp;t=8s"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g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hyperlink" Target="https://developers.google.com/machine-learning/practica/image-classification"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Convolutional Neural Network (CNN)"/>
          <p:cNvSpPr txBox="1"/>
          <p:nvPr>
            <p:ph type="body" sz="quarter" idx="1"/>
          </p:nvPr>
        </p:nvSpPr>
        <p:spPr>
          <a:xfrm>
            <a:off x="1022419" y="2599827"/>
            <a:ext cx="7099162" cy="1658346"/>
          </a:xfrm>
          <a:prstGeom prst="rect">
            <a:avLst/>
          </a:prstGeom>
        </p:spPr>
        <p:txBody>
          <a:bodyPr/>
          <a:lstStyle/>
          <a:p>
            <a:pPr>
              <a:defRPr sz="2400">
                <a:latin typeface="Times Roman"/>
                <a:ea typeface="Times Roman"/>
                <a:cs typeface="Times Roman"/>
                <a:sym typeface="Times Roman"/>
              </a:defRPr>
            </a:pPr>
          </a:p>
          <a:p>
            <a:pPr>
              <a:defRPr sz="2400">
                <a:latin typeface="Times Roman"/>
                <a:ea typeface="Times Roman"/>
                <a:cs typeface="Times Roman"/>
                <a:sym typeface="Times Roman"/>
              </a:defRPr>
            </a:pPr>
          </a:p>
          <a:p>
            <a:pPr>
              <a:defRPr sz="2400">
                <a:latin typeface="Times Roman"/>
                <a:ea typeface="Times Roman"/>
                <a:cs typeface="Times Roman"/>
                <a:sym typeface="Times Roman"/>
              </a:defRPr>
            </a:pPr>
            <a:r>
              <a:t>Convolutional Neural Network (CNN)</a:t>
            </a:r>
          </a:p>
        </p:txBody>
      </p:sp>
      <p:sp>
        <p:nvSpPr>
          <p:cNvPr id="121" name="Slide Number"/>
          <p:cNvSpPr txBox="1"/>
          <p:nvPr>
            <p:ph type="sldNum" sz="quarter" idx="2"/>
          </p:nvPr>
        </p:nvSpPr>
        <p:spPr>
          <a:xfrm>
            <a:off x="8848365" y="6517857"/>
            <a:ext cx="154920" cy="2296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 name="2560px-Drake_University_logo.svg.png" descr="2560px-Drake_University_logo.svg.png"/>
          <p:cNvPicPr>
            <a:picLocks noChangeAspect="1"/>
          </p:cNvPicPr>
          <p:nvPr/>
        </p:nvPicPr>
        <p:blipFill>
          <a:blip r:embed="rId2">
            <a:extLst/>
          </a:blip>
          <a:stretch>
            <a:fillRect/>
          </a:stretch>
        </p:blipFill>
        <p:spPr>
          <a:xfrm>
            <a:off x="3192069" y="4686435"/>
            <a:ext cx="2551164" cy="1081256"/>
          </a:xfrm>
          <a:prstGeom prst="rect">
            <a:avLst/>
          </a:prstGeom>
          <a:ln w="12700">
            <a:miter lim="400000"/>
          </a:ln>
        </p:spPr>
      </p:pic>
      <p:sp>
        <p:nvSpPr>
          <p:cNvPr id="123" name="CS143: Artificial Intelligence"/>
          <p:cNvSpPr/>
          <p:nvPr/>
        </p:nvSpPr>
        <p:spPr>
          <a:xfrm>
            <a:off x="847788" y="6542782"/>
            <a:ext cx="7515268" cy="249360"/>
          </a:xfrm>
          <a:prstGeom prst="rect">
            <a:avLst/>
          </a:prstGeom>
          <a:blipFill>
            <a:blip r:embed="rId3"/>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CS143: Artificial Intelligence </a:t>
            </a:r>
          </a:p>
        </p:txBody>
      </p:sp>
      <p:sp>
        <p:nvSpPr>
          <p:cNvPr id="124" name="CS167: Machine Learning"/>
          <p:cNvSpPr txBox="1"/>
          <p:nvPr>
            <p:ph type="title"/>
          </p:nvPr>
        </p:nvSpPr>
        <p:spPr>
          <a:xfrm>
            <a:off x="1247886" y="411479"/>
            <a:ext cx="6648227" cy="2097743"/>
          </a:xfrm>
          <a:prstGeom prst="rect">
            <a:avLst/>
          </a:prstGeom>
        </p:spPr>
        <p:txBody>
          <a:bodyPr/>
          <a:lstStyle>
            <a:lvl1pPr defTabSz="321468">
              <a:lnSpc>
                <a:spcPct val="93000"/>
              </a:lnSpc>
              <a:tabLst>
                <a:tab pos="317500" algn="l"/>
                <a:tab pos="635000" algn="l"/>
                <a:tab pos="952500" algn="l"/>
                <a:tab pos="1282700" algn="l"/>
                <a:tab pos="1600200" algn="l"/>
                <a:tab pos="1917700" algn="l"/>
                <a:tab pos="2247900" algn="l"/>
                <a:tab pos="2565400" algn="l"/>
                <a:tab pos="2882900" algn="l"/>
                <a:tab pos="3213100" algn="l"/>
                <a:tab pos="3530600" algn="l"/>
                <a:tab pos="3848100" algn="l"/>
                <a:tab pos="4178300" algn="l"/>
                <a:tab pos="4495800" algn="l"/>
                <a:tab pos="4813300" algn="l"/>
                <a:tab pos="5143500" algn="l"/>
                <a:tab pos="5461000" algn="l"/>
                <a:tab pos="5778500" algn="l"/>
                <a:tab pos="6096000" algn="l"/>
              </a:tabLst>
              <a:defRPr sz="4600">
                <a:latin typeface="Times Roman"/>
                <a:ea typeface="Times Roman"/>
                <a:cs typeface="Times Roman"/>
                <a:sym typeface="Times Roman"/>
              </a:defRPr>
            </a:lvl1pPr>
          </a:lstStyle>
          <a:p>
            <a:pPr/>
            <a:r>
              <a:t>CS167: Machine Learning</a:t>
            </a:r>
          </a:p>
        </p:txBody>
      </p:sp>
      <p:sp>
        <p:nvSpPr>
          <p:cNvPr id="125" name="CS 167: Machine Learning (Dr Alimoor Reza)"/>
          <p:cNvSpPr/>
          <p:nvPr/>
        </p:nvSpPr>
        <p:spPr>
          <a:xfrm>
            <a:off x="847788" y="6542782"/>
            <a:ext cx="7515268" cy="249360"/>
          </a:xfrm>
          <a:prstGeom prst="rect">
            <a:avLst/>
          </a:prstGeom>
          <a:blipFill>
            <a:blip r:embed="rId4"/>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126" name="Wednesday, April 22nd, 2026"/>
          <p:cNvSpPr txBox="1"/>
          <p:nvPr/>
        </p:nvSpPr>
        <p:spPr>
          <a:xfrm>
            <a:off x="3206298" y="4196816"/>
            <a:ext cx="2731404"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0765">
              <a:defRPr>
                <a:latin typeface="Times Roman"/>
                <a:ea typeface="Times Roman"/>
                <a:cs typeface="Times Roman"/>
                <a:sym typeface="Times Roman"/>
              </a:defRPr>
            </a:pPr>
            <a:r>
              <a:t>Wednesday, April 22</a:t>
            </a:r>
            <a:r>
              <a:rPr baseline="31999"/>
              <a:t>nd</a:t>
            </a:r>
            <a:r>
              <a:t>, 2026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214" name="What does a convolution operation do?"/>
          <p:cNvSpPr txBox="1"/>
          <p:nvPr/>
        </p:nvSpPr>
        <p:spPr>
          <a:xfrm>
            <a:off x="401009" y="1059372"/>
            <a:ext cx="8408825" cy="7010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86690" indent="-186690" defTabSz="448055">
              <a:spcBef>
                <a:spcPts val="500"/>
              </a:spcBef>
              <a:buSzPct val="100000"/>
              <a:buChar char="•"/>
              <a:defRPr sz="1862"/>
            </a:pPr>
            <a:r>
              <a:t>What does a </a:t>
            </a:r>
            <a:r>
              <a:rPr b="1">
                <a:solidFill>
                  <a:srgbClr val="0433FF"/>
                </a:solidFill>
              </a:rPr>
              <a:t>convolution operation </a:t>
            </a:r>
            <a:r>
              <a:t>do?</a:t>
            </a:r>
          </a:p>
        </p:txBody>
      </p:sp>
      <p:pic>
        <p:nvPicPr>
          <p:cNvPr id="215" name="cnn-convoluted.jpg" descr="cnn-convoluted.jpg"/>
          <p:cNvPicPr>
            <a:picLocks noChangeAspect="1"/>
          </p:cNvPicPr>
          <p:nvPr/>
        </p:nvPicPr>
        <p:blipFill>
          <a:blip r:embed="rId3">
            <a:extLst/>
          </a:blip>
          <a:stretch>
            <a:fillRect/>
          </a:stretch>
        </p:blipFill>
        <p:spPr>
          <a:xfrm>
            <a:off x="1214516" y="2865992"/>
            <a:ext cx="6781812" cy="3622105"/>
          </a:xfrm>
          <a:prstGeom prst="rect">
            <a:avLst/>
          </a:prstGeom>
          <a:ln w="12700">
            <a:miter lim="400000"/>
          </a:ln>
        </p:spPr>
      </p:pic>
      <p:sp>
        <p:nvSpPr>
          <p:cNvPr id="216" name="Convolution Operatio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 Operation</a:t>
            </a:r>
          </a:p>
        </p:txBody>
      </p:sp>
      <p:sp>
        <p:nvSpPr>
          <p:cNvPr id="217" name="convolution operation can be achieved with a series of dot products between portions of input feature map and a convolution filter (kernel) weights"/>
          <p:cNvSpPr txBox="1"/>
          <p:nvPr/>
        </p:nvSpPr>
        <p:spPr>
          <a:xfrm>
            <a:off x="401010" y="1613092"/>
            <a:ext cx="8408824" cy="128847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90500" indent="-190500">
              <a:spcBef>
                <a:spcPts val="600"/>
              </a:spcBef>
              <a:buSzPct val="100000"/>
              <a:buChar char="•"/>
              <a:defRPr b="1" sz="1900">
                <a:solidFill>
                  <a:srgbClr val="0433FF"/>
                </a:solidFill>
              </a:defRPr>
            </a:lvl1pPr>
          </a:lstStyle>
          <a:p>
            <a:pPr>
              <a:defRPr b="0">
                <a:solidFill>
                  <a:srgbClr val="000000"/>
                </a:solidFill>
              </a:defRPr>
            </a:pPr>
            <a:r>
              <a:rPr b="1">
                <a:solidFill>
                  <a:srgbClr val="0433FF"/>
                </a:solidFill>
              </a:rPr>
              <a:t>convolution operation can be achieved with a series of dot products between portions of input feature map and a convolution filter (kernel) weights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220" name="What does a convolution operation do?"/>
          <p:cNvSpPr txBox="1"/>
          <p:nvPr/>
        </p:nvSpPr>
        <p:spPr>
          <a:xfrm>
            <a:off x="401009" y="1059372"/>
            <a:ext cx="8408825" cy="7010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86690" indent="-186690" defTabSz="448055">
              <a:spcBef>
                <a:spcPts val="500"/>
              </a:spcBef>
              <a:buSzPct val="100000"/>
              <a:buChar char="•"/>
              <a:defRPr sz="1862"/>
            </a:pPr>
            <a:r>
              <a:t>What does a </a:t>
            </a:r>
            <a:r>
              <a:rPr b="1">
                <a:solidFill>
                  <a:srgbClr val="0433FF"/>
                </a:solidFill>
              </a:rPr>
              <a:t>convolution operation </a:t>
            </a:r>
            <a:r>
              <a:t>do?</a:t>
            </a:r>
          </a:p>
        </p:txBody>
      </p:sp>
      <p:sp>
        <p:nvSpPr>
          <p:cNvPr id="221" name="Another visualization shows a convolution filter applied to an image, resulting in the convolved feature"/>
          <p:cNvSpPr txBox="1"/>
          <p:nvPr/>
        </p:nvSpPr>
        <p:spPr>
          <a:xfrm>
            <a:off x="1222301" y="6006556"/>
            <a:ext cx="6001766"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defRPr sz="1000"/>
            </a:lvl1pPr>
          </a:lstStyle>
          <a:p>
            <a:pPr/>
            <a:r>
              <a:t>Another visualization shows a convolution filter applied to an image, resulting in the convolved feature</a:t>
            </a:r>
          </a:p>
        </p:txBody>
      </p:sp>
      <p:pic>
        <p:nvPicPr>
          <p:cNvPr id="222" name="2D_Convolution_Animation.gif" descr="2D_Convolution_Animation.gif"/>
          <p:cNvPicPr>
            <a:picLocks noChangeAspect="0"/>
          </p:cNvPicPr>
          <p:nvPr/>
        </p:nvPicPr>
        <p:blipFill>
          <a:blip r:embed="rId3">
            <a:extLst/>
          </a:blip>
          <a:stretch>
            <a:fillRect/>
          </a:stretch>
        </p:blipFill>
        <p:spPr>
          <a:xfrm>
            <a:off x="2618392" y="2679576"/>
            <a:ext cx="3584798" cy="3171168"/>
          </a:xfrm>
          <a:prstGeom prst="rect">
            <a:avLst/>
          </a:prstGeom>
          <a:ln w="12700">
            <a:miter lim="400000"/>
          </a:ln>
        </p:spPr>
      </p:pic>
      <p:sp>
        <p:nvSpPr>
          <p:cNvPr id="223" name="Convolution Operation Animatio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 Operation Animation!</a:t>
            </a:r>
          </a:p>
        </p:txBody>
      </p:sp>
      <p:sp>
        <p:nvSpPr>
          <p:cNvPr id="224" name="convolution operation can be achieved with a series of dot products between portions of input feature map and a convolution filter (kernel) weights"/>
          <p:cNvSpPr txBox="1"/>
          <p:nvPr/>
        </p:nvSpPr>
        <p:spPr>
          <a:xfrm>
            <a:off x="401010" y="1613092"/>
            <a:ext cx="8408824" cy="128847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90500" indent="-190500">
              <a:spcBef>
                <a:spcPts val="600"/>
              </a:spcBef>
              <a:buSzPct val="100000"/>
              <a:buChar char="•"/>
              <a:defRPr b="1" sz="1900">
                <a:solidFill>
                  <a:srgbClr val="0433FF"/>
                </a:solidFill>
              </a:defRPr>
            </a:lvl1pPr>
          </a:lstStyle>
          <a:p>
            <a:pPr>
              <a:defRPr b="0">
                <a:solidFill>
                  <a:srgbClr val="000000"/>
                </a:solidFill>
              </a:defRPr>
            </a:pPr>
            <a:r>
              <a:rPr b="1">
                <a:solidFill>
                  <a:srgbClr val="0433FF"/>
                </a:solidFill>
              </a:rPr>
              <a:t>convolution operation can be achieved with a series of dot products between portions of input feature map and a convolution filter (kernel) weights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227" name="Group Exercise"/>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Group Exercise</a:t>
            </a:r>
          </a:p>
        </p:txBody>
      </p:sp>
      <p:sp>
        <p:nvSpPr>
          <p:cNvPr id="228" name="find the result of the convolution operation below"/>
          <p:cNvSpPr txBox="1"/>
          <p:nvPr/>
        </p:nvSpPr>
        <p:spPr>
          <a:xfrm>
            <a:off x="401009" y="1175487"/>
            <a:ext cx="8408825" cy="157903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find the result of the </a:t>
            </a:r>
            <a:r>
              <a:rPr b="1">
                <a:solidFill>
                  <a:srgbClr val="0433FF"/>
                </a:solidFill>
              </a:rPr>
              <a:t>convolution operation </a:t>
            </a:r>
            <a:r>
              <a:t>below</a:t>
            </a:r>
          </a:p>
        </p:txBody>
      </p:sp>
      <p:pic>
        <p:nvPicPr>
          <p:cNvPr id="229" name="day22_conv_ex1.png" descr="day22_conv_ex1.png"/>
          <p:cNvPicPr>
            <a:picLocks noChangeAspect="1"/>
          </p:cNvPicPr>
          <p:nvPr/>
        </p:nvPicPr>
        <p:blipFill>
          <a:blip r:embed="rId3">
            <a:extLst/>
          </a:blip>
          <a:stretch>
            <a:fillRect/>
          </a:stretch>
        </p:blipFill>
        <p:spPr>
          <a:xfrm>
            <a:off x="1965625" y="1969971"/>
            <a:ext cx="4599783" cy="3912405"/>
          </a:xfrm>
          <a:prstGeom prst="rect">
            <a:avLst/>
          </a:prstGeom>
          <a:ln w="12700">
            <a:miter lim="400000"/>
          </a:ln>
        </p:spPr>
      </p:pic>
      <p:grpSp>
        <p:nvGrpSpPr>
          <p:cNvPr id="232" name="Group"/>
          <p:cNvGrpSpPr/>
          <p:nvPr/>
        </p:nvGrpSpPr>
        <p:grpSpPr>
          <a:xfrm>
            <a:off x="3723640" y="2796797"/>
            <a:ext cx="539508" cy="993141"/>
            <a:chOff x="0" y="0"/>
            <a:chExt cx="539507" cy="993139"/>
          </a:xfrm>
        </p:grpSpPr>
        <p:sp>
          <p:nvSpPr>
            <p:cNvPr id="230" name="Rounded Rectangle"/>
            <p:cNvSpPr/>
            <p:nvPr/>
          </p:nvSpPr>
          <p:spPr>
            <a:xfrm>
              <a:off x="0" y="78482"/>
              <a:ext cx="539508" cy="497841"/>
            </a:xfrm>
            <a:prstGeom prst="roundRect">
              <a:avLst>
                <a:gd name="adj" fmla="val 19797"/>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231" name="*"/>
            <p:cNvSpPr txBox="1"/>
            <p:nvPr/>
          </p:nvSpPr>
          <p:spPr>
            <a:xfrm>
              <a:off x="75453" y="-1"/>
              <a:ext cx="388601" cy="993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sz="6100"/>
              </a:lvl1pPr>
            </a:lstStyle>
            <a:p>
              <a:pPr/>
              <a:r>
                <a:t>*</a:t>
              </a:r>
            </a:p>
          </p:txBody>
        </p:sp>
      </p:grpSp>
      <p:grpSp>
        <p:nvGrpSpPr>
          <p:cNvPr id="235" name="Group"/>
          <p:cNvGrpSpPr/>
          <p:nvPr/>
        </p:nvGrpSpPr>
        <p:grpSpPr>
          <a:xfrm>
            <a:off x="3685540" y="4816097"/>
            <a:ext cx="539508" cy="993141"/>
            <a:chOff x="0" y="0"/>
            <a:chExt cx="539507" cy="993139"/>
          </a:xfrm>
        </p:grpSpPr>
        <p:sp>
          <p:nvSpPr>
            <p:cNvPr id="233" name="Rounded Rectangle"/>
            <p:cNvSpPr/>
            <p:nvPr/>
          </p:nvSpPr>
          <p:spPr>
            <a:xfrm>
              <a:off x="0" y="78482"/>
              <a:ext cx="539508" cy="497841"/>
            </a:xfrm>
            <a:prstGeom prst="roundRect">
              <a:avLst>
                <a:gd name="adj" fmla="val 19797"/>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234" name="*"/>
            <p:cNvSpPr txBox="1"/>
            <p:nvPr/>
          </p:nvSpPr>
          <p:spPr>
            <a:xfrm>
              <a:off x="75453" y="-1"/>
              <a:ext cx="388601" cy="993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sz="6100"/>
              </a:lvl1pPr>
            </a:lstStyle>
            <a:p>
              <a:pPr/>
              <a:r>
                <a:t>*</a:t>
              </a: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238" name="How to calculate the output volume size?"/>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433FF"/>
                </a:solidFill>
              </a:defRPr>
            </a:lvl1pPr>
          </a:lstStyle>
          <a:p>
            <a:pPr>
              <a:defRPr>
                <a:solidFill>
                  <a:srgbClr val="0000FF"/>
                </a:solidFill>
              </a:defRPr>
            </a:pPr>
            <a:r>
              <a:rPr>
                <a:solidFill>
                  <a:srgbClr val="0433FF"/>
                </a:solidFill>
              </a:rPr>
              <a:t>How to calculate the output volume size?</a:t>
            </a:r>
          </a:p>
        </p:txBody>
      </p:sp>
      <p:pic>
        <p:nvPicPr>
          <p:cNvPr id="239" name="convolution-animation-3x3-kernel.gif" descr="convolution-animation-3x3-kernel.gif"/>
          <p:cNvPicPr>
            <a:picLocks noChangeAspect="0"/>
          </p:cNvPicPr>
          <p:nvPr/>
        </p:nvPicPr>
        <p:blipFill>
          <a:blip r:embed="rId3">
            <a:extLst/>
          </a:blip>
          <a:stretch>
            <a:fillRect/>
          </a:stretch>
        </p:blipFill>
        <p:spPr>
          <a:xfrm>
            <a:off x="0" y="85725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242" name="How to calculate the output volume size?"/>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433FF"/>
                </a:solidFill>
              </a:defRPr>
            </a:lvl1pPr>
          </a:lstStyle>
          <a:p>
            <a:pPr>
              <a:defRPr>
                <a:solidFill>
                  <a:srgbClr val="0000FF"/>
                </a:solidFill>
              </a:defRPr>
            </a:pPr>
            <a:r>
              <a:rPr>
                <a:solidFill>
                  <a:srgbClr val="0433FF"/>
                </a:solidFill>
              </a:rPr>
              <a:t>How to calculate the output volume size?</a:t>
            </a:r>
          </a:p>
        </p:txBody>
      </p:sp>
      <p:pic>
        <p:nvPicPr>
          <p:cNvPr id="243" name="n8yco5.mp4" descr="n8yco5.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80920" y="1445676"/>
            <a:ext cx="8128001" cy="4572001"/>
          </a:xfrm>
          <a:prstGeom prst="rect">
            <a:avLst/>
          </a:prstGeom>
          <a:ln w="12700">
            <a:miter lim="400000"/>
          </a:ln>
        </p:spPr>
      </p:pic>
      <p:sp>
        <p:nvSpPr>
          <p:cNvPr id="244" name="https://www.youtube.com/watch?v=w4kNHKcBGzA&amp;t=210s"/>
          <p:cNvSpPr txBox="1"/>
          <p:nvPr/>
        </p:nvSpPr>
        <p:spPr>
          <a:xfrm>
            <a:off x="2027042" y="6158309"/>
            <a:ext cx="3837296"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defRPr sz="1100" u="sng">
                <a:solidFill>
                  <a:srgbClr val="0000FF"/>
                </a:solidFill>
                <a:uFill>
                  <a:solidFill>
                    <a:srgbClr val="0000FF"/>
                  </a:solidFill>
                </a:uFill>
                <a:hlinkClick r:id="rId6"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6" invalidUrl="" action="" tgtFrame="" tooltip="" history="1" highlightClick="0" endSnd="0"/>
              </a:rPr>
              <a:t>https://www.youtube.com/watch?v=w4kNHKcBGzA&amp;t=210s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988" fill="hold"/>
                                        <p:tgtEl>
                                          <p:spTgt spid="24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3"/>
                </p:tgtEl>
              </p:cMediaNode>
            </p:video>
            <p:seq concurrent="1" prevAc="none" nextAc="seek">
              <p:cTn id="8" evtFilter="cancelBubble" nodeType="interactiveSeq" restart="whenNotActive" fill="hold">
                <p:stCondLst>
                  <p:cond delay="0" evt="onClick">
                    <p:tgtEl>
                      <p:spTgt spid="24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43"/>
                                        </p:tgtEl>
                                      </p:cBhvr>
                                    </p:cmd>
                                  </p:childTnLst>
                                </p:cTn>
                              </p:par>
                            </p:childTnLst>
                          </p:cTn>
                        </p:par>
                      </p:childTnLst>
                    </p:cTn>
                  </p:par>
                </p:childTnLst>
              </p:cTn>
              <p:nextCondLst>
                <p:cond delay="0" evt="onClick">
                  <p:tgtEl>
                    <p:spTgt spid="24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247" name="Convolutional Neural Network (CN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Convolutional Neural Network (CNN)</a:t>
            </a:r>
          </a:p>
        </p:txBody>
      </p:sp>
      <p:sp>
        <p:nvSpPr>
          <p:cNvPr id="248" name="A convolutional neural network (CNN) is a neural network with specialized connectivity structure"/>
          <p:cNvSpPr txBox="1"/>
          <p:nvPr/>
        </p:nvSpPr>
        <p:spPr>
          <a:xfrm>
            <a:off x="401009" y="1191977"/>
            <a:ext cx="8759814" cy="110387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A </a:t>
            </a:r>
            <a:r>
              <a:rPr b="1"/>
              <a:t>convolutional neural network (CNN)</a:t>
            </a:r>
            <a:r>
              <a:t> is a neural network with specialized connectivity structure</a:t>
            </a:r>
          </a:p>
        </p:txBody>
      </p:sp>
      <p:pic>
        <p:nvPicPr>
          <p:cNvPr id="249" name="Screen Shot 2022-03-01 at 1.57.59 PM.png" descr="Screen Shot 2022-03-01 at 1.57.59 PM.png"/>
          <p:cNvPicPr>
            <a:picLocks noChangeAspect="1"/>
          </p:cNvPicPr>
          <p:nvPr/>
        </p:nvPicPr>
        <p:blipFill>
          <a:blip r:embed="rId3">
            <a:extLst/>
          </a:blip>
          <a:srcRect l="47069" t="14856" r="1817" b="2150"/>
          <a:stretch>
            <a:fillRect/>
          </a:stretch>
        </p:blipFill>
        <p:spPr>
          <a:xfrm>
            <a:off x="2235200" y="2861383"/>
            <a:ext cx="4673723" cy="1811106"/>
          </a:xfrm>
          <a:prstGeom prst="rect">
            <a:avLst/>
          </a:prstGeom>
          <a:ln w="12700">
            <a:miter lim="400000"/>
          </a:ln>
        </p:spPr>
      </p:pic>
      <p:sp>
        <p:nvSpPr>
          <p:cNvPr id="250" name="Line"/>
          <p:cNvSpPr/>
          <p:nvPr/>
        </p:nvSpPr>
        <p:spPr>
          <a:xfrm flipH="1">
            <a:off x="3178536" y="2014111"/>
            <a:ext cx="1616949" cy="1616949"/>
          </a:xfrm>
          <a:prstGeom prst="line">
            <a:avLst/>
          </a:prstGeom>
          <a:ln w="25400">
            <a:solidFill>
              <a:srgbClr val="FF40FF"/>
            </a:solidFill>
            <a:tailEnd type="triangle"/>
          </a:ln>
          <a:effectLst>
            <a:outerShdw sx="100000" sy="100000" kx="0" ky="0" algn="b" rotWithShape="0" blurRad="38100" dist="20000" dir="5400000">
              <a:srgbClr val="000000">
                <a:alpha val="38000"/>
              </a:srgbClr>
            </a:outerShdw>
          </a:effectLst>
        </p:spPr>
        <p:txBody>
          <a:bodyPr lIns="45719" rIns="45719"/>
          <a:lstStyle/>
          <a:p>
            <a:pPr defTabSz="914400"/>
          </a:p>
        </p:txBody>
      </p:sp>
      <p:sp>
        <p:nvSpPr>
          <p:cNvPr id="251" name="Line"/>
          <p:cNvSpPr/>
          <p:nvPr/>
        </p:nvSpPr>
        <p:spPr>
          <a:xfrm flipH="1">
            <a:off x="4455584" y="2008947"/>
            <a:ext cx="498440" cy="1622196"/>
          </a:xfrm>
          <a:prstGeom prst="line">
            <a:avLst/>
          </a:prstGeom>
          <a:ln w="25400">
            <a:solidFill>
              <a:srgbClr val="FF40FF"/>
            </a:solidFill>
            <a:tailEnd type="triangle"/>
          </a:ln>
          <a:effectLst>
            <a:outerShdw sx="100000" sy="100000" kx="0" ky="0" algn="b" rotWithShape="0" blurRad="38100" dist="20000" dir="5400000">
              <a:srgbClr val="000000">
                <a:alpha val="38000"/>
              </a:srgbClr>
            </a:outerShdw>
          </a:effectLst>
        </p:spPr>
        <p:txBody>
          <a:bodyPr lIns="45719" rIns="45719"/>
          <a:lstStyle/>
          <a:p>
            <a:pPr defTabSz="914400"/>
          </a:p>
        </p:txBody>
      </p:sp>
      <p:sp>
        <p:nvSpPr>
          <p:cNvPr id="252" name="Line"/>
          <p:cNvSpPr/>
          <p:nvPr/>
        </p:nvSpPr>
        <p:spPr>
          <a:xfrm>
            <a:off x="5149387" y="2010775"/>
            <a:ext cx="736252" cy="1806095"/>
          </a:xfrm>
          <a:prstGeom prst="line">
            <a:avLst/>
          </a:prstGeom>
          <a:ln w="25400">
            <a:solidFill>
              <a:srgbClr val="FF40FF"/>
            </a:solidFill>
            <a:tailEnd type="triangle"/>
          </a:ln>
          <a:effectLst>
            <a:outerShdw sx="100000" sy="100000" kx="0" ky="0" algn="b" rotWithShape="0" blurRad="38100" dist="20000" dir="5400000">
              <a:srgbClr val="000000">
                <a:alpha val="38000"/>
              </a:srgbClr>
            </a:outerShdw>
          </a:effectLst>
        </p:spPr>
        <p:txBody>
          <a:bodyPr lIns="45719" rIns="45719"/>
          <a:lstStyle/>
          <a:p>
            <a:pPr defTabSz="914400"/>
          </a:p>
        </p:txBody>
      </p:sp>
      <p:sp>
        <p:nvSpPr>
          <p:cNvPr id="253" name="Every layer of a CNN transforms the input volume to an output volume of neuron activations. The red input layer holds the image, so its width and height would be the dimensions of the image, and the depth would be 3 (Red, Green, Blue channels)"/>
          <p:cNvSpPr txBox="1"/>
          <p:nvPr/>
        </p:nvSpPr>
        <p:spPr>
          <a:xfrm>
            <a:off x="401009" y="4776215"/>
            <a:ext cx="8341981" cy="166267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Every layer of a CNN transforms the </a:t>
            </a:r>
            <a:r>
              <a:rPr u="sng">
                <a:solidFill>
                  <a:srgbClr val="0433FF"/>
                </a:solidFill>
              </a:rPr>
              <a:t>input volume</a:t>
            </a:r>
            <a:r>
              <a:t> to an </a:t>
            </a:r>
            <a:r>
              <a:rPr u="sng">
                <a:solidFill>
                  <a:srgbClr val="0433FF"/>
                </a:solidFill>
              </a:rPr>
              <a:t>output volume</a:t>
            </a:r>
            <a:r>
              <a:t> of neuron activations. The red input layer holds the image, so its width and height would be the dimensions of the image, and the depth would be 3 (Red, Green, Blue channels)</a:t>
            </a:r>
          </a:p>
        </p:txBody>
      </p:sp>
      <p:sp>
        <p:nvSpPr>
          <p:cNvPr id="254" name="convolutional filters"/>
          <p:cNvSpPr txBox="1"/>
          <p:nvPr/>
        </p:nvSpPr>
        <p:spPr>
          <a:xfrm>
            <a:off x="4358430" y="1760424"/>
            <a:ext cx="1292013"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000"/>
            </a:lvl1pPr>
          </a:lstStyle>
          <a:p>
            <a:pPr/>
            <a:r>
              <a:t>convolutional filters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 grpId="1"/>
      <p:bldP build="whole" bldLvl="1" animBg="1" rev="0" advAuto="0" spid="251" grpId="2"/>
      <p:bldP build="whole" bldLvl="1" animBg="1" rev="0" advAuto="0" spid="252" grpId="3"/>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257" name="Convolutional Neural Network (CN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Convolutional Neural Network (CNN)</a:t>
            </a:r>
          </a:p>
        </p:txBody>
      </p:sp>
      <p:sp>
        <p:nvSpPr>
          <p:cNvPr id="258" name="Weights correspond to the filter (kernel) values…"/>
          <p:cNvSpPr txBox="1"/>
          <p:nvPr/>
        </p:nvSpPr>
        <p:spPr>
          <a:xfrm>
            <a:off x="431489" y="4965988"/>
            <a:ext cx="8759814" cy="157465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rPr>
                <a:solidFill>
                  <a:srgbClr val="0433FF"/>
                </a:solidFill>
              </a:rPr>
              <a:t>Weights correspond to the filter</a:t>
            </a:r>
            <a:r>
              <a:t> (kernel) values</a:t>
            </a:r>
          </a:p>
          <a:p>
            <a:pPr marL="190500" indent="-190500">
              <a:spcBef>
                <a:spcPts val="600"/>
              </a:spcBef>
              <a:buSzPct val="100000"/>
              <a:buChar char="•"/>
              <a:defRPr sz="1900"/>
            </a:pPr>
            <a:r>
              <a:t>C</a:t>
            </a:r>
            <a:r>
              <a:rPr b="1"/>
              <a:t>onvolutional neural network</a:t>
            </a:r>
            <a:r>
              <a:t> can </a:t>
            </a:r>
            <a:r>
              <a:rPr b="1"/>
              <a:t>learn</a:t>
            </a:r>
            <a:r>
              <a:t> their own filters!</a:t>
            </a:r>
          </a:p>
          <a:p>
            <a:pPr lvl="1" marL="571500" indent="-190500">
              <a:spcBef>
                <a:spcPts val="600"/>
              </a:spcBef>
              <a:buSzPct val="100000"/>
              <a:buChar char="•"/>
              <a:defRPr sz="1900"/>
            </a:pPr>
            <a:r>
              <a:t>We do not need to provide the values inside the kernel</a:t>
            </a:r>
          </a:p>
        </p:txBody>
      </p:sp>
      <p:pic>
        <p:nvPicPr>
          <p:cNvPr id="259" name="Screen Shot 2022-03-01 at 2.11.32 PM.png" descr="Screen Shot 2022-03-01 at 2.11.32 PM.png"/>
          <p:cNvPicPr>
            <a:picLocks noChangeAspect="1"/>
          </p:cNvPicPr>
          <p:nvPr/>
        </p:nvPicPr>
        <p:blipFill>
          <a:blip r:embed="rId3">
            <a:extLst/>
          </a:blip>
          <a:stretch>
            <a:fillRect/>
          </a:stretch>
        </p:blipFill>
        <p:spPr>
          <a:xfrm>
            <a:off x="2603265" y="2131421"/>
            <a:ext cx="3238631" cy="2144500"/>
          </a:xfrm>
          <a:prstGeom prst="rect">
            <a:avLst/>
          </a:prstGeom>
          <a:ln w="12700">
            <a:miter lim="400000"/>
          </a:ln>
        </p:spPr>
      </p:pic>
      <p:sp>
        <p:nvSpPr>
          <p:cNvPr id="260" name="convolutional kernel of size FxF units"/>
          <p:cNvSpPr txBox="1"/>
          <p:nvPr/>
        </p:nvSpPr>
        <p:spPr>
          <a:xfrm>
            <a:off x="4317790" y="1286849"/>
            <a:ext cx="1515064" cy="3708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1000"/>
            </a:pPr>
            <a:r>
              <a:t>convolutional kernel of size </a:t>
            </a:r>
            <a:r>
              <a:rPr b="1" i="1"/>
              <a:t>FxF</a:t>
            </a:r>
            <a:r>
              <a:t> units</a:t>
            </a:r>
          </a:p>
        </p:txBody>
      </p:sp>
      <p:sp>
        <p:nvSpPr>
          <p:cNvPr id="261" name="Line"/>
          <p:cNvSpPr/>
          <p:nvPr/>
        </p:nvSpPr>
        <p:spPr>
          <a:xfrm flipV="1">
            <a:off x="3459246" y="1605280"/>
            <a:ext cx="1270001" cy="1270001"/>
          </a:xfrm>
          <a:prstGeom prst="line">
            <a:avLst/>
          </a:prstGeom>
          <a:ln w="25400">
            <a:solidFill>
              <a:schemeClr val="accent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grpSp>
        <p:nvGrpSpPr>
          <p:cNvPr id="264" name="Group"/>
          <p:cNvGrpSpPr/>
          <p:nvPr/>
        </p:nvGrpSpPr>
        <p:grpSpPr>
          <a:xfrm>
            <a:off x="2606873" y="1920579"/>
            <a:ext cx="3231416" cy="231141"/>
            <a:chOff x="0" y="0"/>
            <a:chExt cx="3231414" cy="231140"/>
          </a:xfrm>
        </p:grpSpPr>
        <p:sp>
          <p:nvSpPr>
            <p:cNvPr id="262" name="input feature map"/>
            <p:cNvSpPr txBox="1"/>
            <p:nvPr/>
          </p:nvSpPr>
          <p:spPr>
            <a:xfrm>
              <a:off x="0" y="-1"/>
              <a:ext cx="1199275" cy="231141"/>
            </a:xfrm>
            <a:prstGeom prst="rect">
              <a:avLst/>
            </a:prstGeom>
            <a:solidFill>
              <a:schemeClr val="accent3">
                <a:lumOff val="22941"/>
              </a:schemeClr>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000"/>
              </a:lvl1pPr>
            </a:lstStyle>
            <a:p>
              <a:pPr/>
              <a:r>
                <a:t>input feature map</a:t>
              </a:r>
            </a:p>
          </p:txBody>
        </p:sp>
        <p:sp>
          <p:nvSpPr>
            <p:cNvPr id="263" name="output feature map"/>
            <p:cNvSpPr txBox="1"/>
            <p:nvPr/>
          </p:nvSpPr>
          <p:spPr>
            <a:xfrm>
              <a:off x="1951408" y="-1"/>
              <a:ext cx="1280007" cy="231141"/>
            </a:xfrm>
            <a:prstGeom prst="rect">
              <a:avLst/>
            </a:prstGeom>
            <a:solidFill>
              <a:schemeClr val="accent3">
                <a:lumOff val="22941"/>
              </a:schemeClr>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000"/>
              </a:lvl1pPr>
            </a:lstStyle>
            <a:p>
              <a:pPr/>
              <a:r>
                <a:t>output feature map</a:t>
              </a:r>
            </a:p>
          </p:txBody>
        </p:sp>
      </p:grpSp>
      <p:grpSp>
        <p:nvGrpSpPr>
          <p:cNvPr id="267" name="Group"/>
          <p:cNvGrpSpPr/>
          <p:nvPr/>
        </p:nvGrpSpPr>
        <p:grpSpPr>
          <a:xfrm>
            <a:off x="2494231" y="4297721"/>
            <a:ext cx="3191050" cy="231141"/>
            <a:chOff x="0" y="0"/>
            <a:chExt cx="3191049" cy="231140"/>
          </a:xfrm>
        </p:grpSpPr>
        <p:sp>
          <p:nvSpPr>
            <p:cNvPr id="265" name="input volume"/>
            <p:cNvSpPr txBox="1"/>
            <p:nvPr/>
          </p:nvSpPr>
          <p:spPr>
            <a:xfrm>
              <a:off x="0" y="-1"/>
              <a:ext cx="1199275" cy="231141"/>
            </a:xfrm>
            <a:prstGeom prst="rect">
              <a:avLst/>
            </a:prstGeom>
            <a:solidFill>
              <a:schemeClr val="accent5">
                <a:lumOff val="23235"/>
              </a:schemeClr>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000"/>
              </a:lvl1pPr>
            </a:lstStyle>
            <a:p>
              <a:pPr/>
              <a:r>
                <a:t>    input volume</a:t>
              </a:r>
            </a:p>
          </p:txBody>
        </p:sp>
        <p:sp>
          <p:nvSpPr>
            <p:cNvPr id="266" name="output volume"/>
            <p:cNvSpPr txBox="1"/>
            <p:nvPr/>
          </p:nvSpPr>
          <p:spPr>
            <a:xfrm>
              <a:off x="1991774" y="-1"/>
              <a:ext cx="1199276" cy="231141"/>
            </a:xfrm>
            <a:prstGeom prst="rect">
              <a:avLst/>
            </a:prstGeom>
            <a:solidFill>
              <a:schemeClr val="accent5">
                <a:lumOff val="23235"/>
              </a:schemeClr>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000"/>
              </a:lvl1pPr>
            </a:lstStyle>
            <a:p>
              <a:pPr/>
              <a:r>
                <a:t>    output volume</a:t>
              </a:r>
            </a:p>
          </p:txBody>
        </p:sp>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270" name="CNN: How to calculate the output volume size?"/>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800">
                <a:solidFill>
                  <a:srgbClr val="0000FF"/>
                </a:solidFill>
              </a:defRPr>
            </a:pPr>
            <a:r>
              <a:t>CNN: </a:t>
            </a:r>
            <a:r>
              <a:rPr>
                <a:solidFill>
                  <a:srgbClr val="0433FF"/>
                </a:solidFill>
              </a:rPr>
              <a:t>How to calculate the output volume size?</a:t>
            </a:r>
          </a:p>
        </p:txBody>
      </p:sp>
      <p:pic>
        <p:nvPicPr>
          <p:cNvPr id="271" name="Screen Shot 2022-03-01 at 2.11.32 PM.png" descr="Screen Shot 2022-03-01 at 2.11.32 PM.png"/>
          <p:cNvPicPr>
            <a:picLocks noChangeAspect="1"/>
          </p:cNvPicPr>
          <p:nvPr/>
        </p:nvPicPr>
        <p:blipFill>
          <a:blip r:embed="rId3">
            <a:extLst/>
          </a:blip>
          <a:stretch>
            <a:fillRect/>
          </a:stretch>
        </p:blipFill>
        <p:spPr>
          <a:xfrm>
            <a:off x="2450865" y="2761341"/>
            <a:ext cx="3238631" cy="2144500"/>
          </a:xfrm>
          <a:prstGeom prst="rect">
            <a:avLst/>
          </a:prstGeom>
          <a:ln w="12700">
            <a:miter lim="400000"/>
          </a:ln>
        </p:spPr>
      </p:pic>
      <p:sp>
        <p:nvSpPr>
          <p:cNvPr id="272" name="Line"/>
          <p:cNvSpPr/>
          <p:nvPr/>
        </p:nvSpPr>
        <p:spPr>
          <a:xfrm flipV="1">
            <a:off x="3306846" y="2235200"/>
            <a:ext cx="1270001" cy="1270001"/>
          </a:xfrm>
          <a:prstGeom prst="line">
            <a:avLst/>
          </a:prstGeom>
          <a:ln w="25400">
            <a:solidFill>
              <a:schemeClr val="accent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grpSp>
        <p:nvGrpSpPr>
          <p:cNvPr id="275" name="Group"/>
          <p:cNvGrpSpPr/>
          <p:nvPr/>
        </p:nvGrpSpPr>
        <p:grpSpPr>
          <a:xfrm>
            <a:off x="2454473" y="2550499"/>
            <a:ext cx="3231416" cy="231141"/>
            <a:chOff x="0" y="0"/>
            <a:chExt cx="3231414" cy="231140"/>
          </a:xfrm>
        </p:grpSpPr>
        <p:sp>
          <p:nvSpPr>
            <p:cNvPr id="273" name="input feature map"/>
            <p:cNvSpPr txBox="1"/>
            <p:nvPr/>
          </p:nvSpPr>
          <p:spPr>
            <a:xfrm>
              <a:off x="0" y="-1"/>
              <a:ext cx="1199275" cy="231141"/>
            </a:xfrm>
            <a:prstGeom prst="rect">
              <a:avLst/>
            </a:prstGeom>
            <a:solidFill>
              <a:schemeClr val="accent3">
                <a:lumOff val="22941"/>
              </a:schemeClr>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000"/>
              </a:lvl1pPr>
            </a:lstStyle>
            <a:p>
              <a:pPr/>
              <a:r>
                <a:t>input feature map</a:t>
              </a:r>
            </a:p>
          </p:txBody>
        </p:sp>
        <p:sp>
          <p:nvSpPr>
            <p:cNvPr id="274" name="output feature map"/>
            <p:cNvSpPr txBox="1"/>
            <p:nvPr/>
          </p:nvSpPr>
          <p:spPr>
            <a:xfrm>
              <a:off x="1951408" y="-1"/>
              <a:ext cx="1280007" cy="231141"/>
            </a:xfrm>
            <a:prstGeom prst="rect">
              <a:avLst/>
            </a:prstGeom>
            <a:solidFill>
              <a:schemeClr val="accent3">
                <a:lumOff val="22941"/>
              </a:schemeClr>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000"/>
              </a:lvl1pPr>
            </a:lstStyle>
            <a:p>
              <a:pPr/>
              <a:r>
                <a:t>output feature map</a:t>
              </a:r>
            </a:p>
          </p:txBody>
        </p:sp>
      </p:grpSp>
      <p:sp>
        <p:nvSpPr>
          <p:cNvPr id="276" name="Output volume…"/>
          <p:cNvSpPr txBox="1"/>
          <p:nvPr/>
        </p:nvSpPr>
        <p:spPr>
          <a:xfrm>
            <a:off x="4184220" y="4995604"/>
            <a:ext cx="720484" cy="510541"/>
          </a:xfrm>
          <a:prstGeom prst="rect">
            <a:avLst/>
          </a:prstGeom>
          <a:solidFill>
            <a:schemeClr val="accent5">
              <a:lumOff val="23235"/>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1000"/>
            </a:pPr>
            <a:r>
              <a:t>Output volume</a:t>
            </a:r>
          </a:p>
          <a:p>
            <a:pPr algn="ctr">
              <a:defRPr sz="1000"/>
            </a:pPr>
            <a:r>
              <a:t>depth=?</a:t>
            </a:r>
          </a:p>
        </p:txBody>
      </p:sp>
      <p:sp>
        <p:nvSpPr>
          <p:cNvPr id="277" name="Output volume width=?"/>
          <p:cNvSpPr txBox="1"/>
          <p:nvPr/>
        </p:nvSpPr>
        <p:spPr>
          <a:xfrm>
            <a:off x="5496998" y="4539144"/>
            <a:ext cx="613248" cy="510541"/>
          </a:xfrm>
          <a:prstGeom prst="rect">
            <a:avLst/>
          </a:prstGeom>
          <a:solidFill>
            <a:schemeClr val="accent5">
              <a:lumOff val="23235"/>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000"/>
            </a:lvl1pPr>
          </a:lstStyle>
          <a:p>
            <a:pPr/>
            <a:r>
              <a:t>Output volume width=?</a:t>
            </a:r>
          </a:p>
        </p:txBody>
      </p:sp>
      <p:sp>
        <p:nvSpPr>
          <p:cNvPr id="278" name="Output volume height=?"/>
          <p:cNvSpPr txBox="1"/>
          <p:nvPr/>
        </p:nvSpPr>
        <p:spPr>
          <a:xfrm>
            <a:off x="5766238" y="3482381"/>
            <a:ext cx="613248" cy="510541"/>
          </a:xfrm>
          <a:prstGeom prst="rect">
            <a:avLst/>
          </a:prstGeom>
          <a:solidFill>
            <a:schemeClr val="accent5">
              <a:lumOff val="23235"/>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000"/>
            </a:lvl1pPr>
          </a:lstStyle>
          <a:p>
            <a:pPr/>
            <a:r>
              <a:t>Output volume height=?</a:t>
            </a:r>
          </a:p>
        </p:txBody>
      </p:sp>
      <p:sp>
        <p:nvSpPr>
          <p:cNvPr id="279" name="convolutional kernel of size FxF units"/>
          <p:cNvSpPr txBox="1"/>
          <p:nvPr/>
        </p:nvSpPr>
        <p:spPr>
          <a:xfrm>
            <a:off x="4165390" y="1916769"/>
            <a:ext cx="1515064" cy="3708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1000"/>
            </a:pPr>
            <a:r>
              <a:t>convolutional kernel of size </a:t>
            </a:r>
            <a:r>
              <a:rPr b="1" i="1"/>
              <a:t>FxF</a:t>
            </a:r>
            <a:r>
              <a:t> units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pic>
        <p:nvPicPr>
          <p:cNvPr id="282" name="Screen Shot 2022-03-01 at 2.11.32 PM.png" descr="Screen Shot 2022-03-01 at 2.11.32 PM.png"/>
          <p:cNvPicPr>
            <a:picLocks noChangeAspect="1"/>
          </p:cNvPicPr>
          <p:nvPr/>
        </p:nvPicPr>
        <p:blipFill>
          <a:blip r:embed="rId3">
            <a:extLst/>
          </a:blip>
          <a:stretch>
            <a:fillRect/>
          </a:stretch>
        </p:blipFill>
        <p:spPr>
          <a:xfrm>
            <a:off x="4879106" y="2758082"/>
            <a:ext cx="3238630" cy="2144499"/>
          </a:xfrm>
          <a:prstGeom prst="rect">
            <a:avLst/>
          </a:prstGeom>
          <a:ln w="12700">
            <a:miter lim="400000"/>
          </a:ln>
        </p:spPr>
      </p:pic>
      <p:sp>
        <p:nvSpPr>
          <p:cNvPr id="283" name="convolutional kernel of size FxF units"/>
          <p:cNvSpPr txBox="1"/>
          <p:nvPr/>
        </p:nvSpPr>
        <p:spPr>
          <a:xfrm>
            <a:off x="6187230" y="2025269"/>
            <a:ext cx="1515065" cy="3708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1000"/>
            </a:pPr>
            <a:r>
              <a:t>convolutional kernel of size </a:t>
            </a:r>
            <a:r>
              <a:rPr b="1" i="1"/>
              <a:t>FxF</a:t>
            </a:r>
            <a:r>
              <a:t> units</a:t>
            </a:r>
          </a:p>
        </p:txBody>
      </p:sp>
      <p:sp>
        <p:nvSpPr>
          <p:cNvPr id="284" name="Line"/>
          <p:cNvSpPr/>
          <p:nvPr/>
        </p:nvSpPr>
        <p:spPr>
          <a:xfrm flipV="1">
            <a:off x="5735086" y="2231940"/>
            <a:ext cx="1270001" cy="1270001"/>
          </a:xfrm>
          <a:prstGeom prst="line">
            <a:avLst/>
          </a:prstGeom>
          <a:ln w="25400">
            <a:solidFill>
              <a:schemeClr val="accent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85" name="input volume"/>
          <p:cNvSpPr txBox="1"/>
          <p:nvPr/>
        </p:nvSpPr>
        <p:spPr>
          <a:xfrm>
            <a:off x="5135670" y="2679319"/>
            <a:ext cx="953392"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000"/>
            </a:lvl1pPr>
          </a:lstStyle>
          <a:p>
            <a:pPr/>
            <a:r>
              <a:t>input volume</a:t>
            </a:r>
          </a:p>
        </p:txBody>
      </p:sp>
      <p:sp>
        <p:nvSpPr>
          <p:cNvPr id="286" name="output volume"/>
          <p:cNvSpPr txBox="1"/>
          <p:nvPr/>
        </p:nvSpPr>
        <p:spPr>
          <a:xfrm>
            <a:off x="7045408" y="2679319"/>
            <a:ext cx="953392"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000"/>
            </a:lvl1pPr>
          </a:lstStyle>
          <a:p>
            <a:pPr/>
            <a:r>
              <a:t>output volume</a:t>
            </a:r>
          </a:p>
        </p:txBody>
      </p:sp>
      <p:sp>
        <p:nvSpPr>
          <p:cNvPr id="287" name="An input volume has size (WxWx3), eg, (227, 227, 3)…"/>
          <p:cNvSpPr txBox="1"/>
          <p:nvPr/>
        </p:nvSpPr>
        <p:spPr>
          <a:xfrm>
            <a:off x="598788" y="1163077"/>
            <a:ext cx="4908197" cy="157465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54004" indent="-154004" defTabSz="585215">
              <a:spcBef>
                <a:spcPts val="300"/>
              </a:spcBef>
              <a:buSzPct val="100000"/>
              <a:buChar char="•"/>
              <a:defRPr sz="1536"/>
            </a:pPr>
            <a:r>
              <a:t>An input volume has size</a:t>
            </a:r>
            <a:r>
              <a:rPr b="1"/>
              <a:t> </a:t>
            </a:r>
            <a:r>
              <a:rPr b="1" i="1"/>
              <a:t>(WxWx3)</a:t>
            </a:r>
            <a:r>
              <a:t>, eg, (227, 227, 3)</a:t>
            </a:r>
          </a:p>
          <a:p>
            <a:pPr marL="154004" indent="-154004" defTabSz="585215">
              <a:spcBef>
                <a:spcPts val="300"/>
              </a:spcBef>
              <a:buSzPct val="100000"/>
              <a:buChar char="•"/>
              <a:defRPr sz="1536"/>
            </a:pPr>
            <a:r>
              <a:t>Filter size/receptive field is </a:t>
            </a:r>
            <a:r>
              <a:rPr i="1"/>
              <a:t>(</a:t>
            </a:r>
            <a:r>
              <a:rPr b="1" i="1"/>
              <a:t>FxF)</a:t>
            </a:r>
            <a:r>
              <a:t>, eg, (11x11)</a:t>
            </a:r>
          </a:p>
          <a:p>
            <a:pPr marL="154004" indent="-154004" defTabSz="585215">
              <a:spcBef>
                <a:spcPts val="300"/>
              </a:spcBef>
              <a:buSzPct val="100000"/>
              <a:buChar char="•"/>
              <a:defRPr sz="1536"/>
            </a:pPr>
            <a:r>
              <a:t>Spatial Stride </a:t>
            </a:r>
            <a:r>
              <a:rPr b="1" i="1"/>
              <a:t>S</a:t>
            </a:r>
            <a:r>
              <a:t>, eg, </a:t>
            </a:r>
            <a:r>
              <a:rPr b="1" i="1"/>
              <a:t>S</a:t>
            </a:r>
            <a:r>
              <a:t>=4</a:t>
            </a:r>
          </a:p>
          <a:p>
            <a:pPr marL="154004" indent="-154004" defTabSz="585215">
              <a:spcBef>
                <a:spcPts val="300"/>
              </a:spcBef>
              <a:buSzPct val="100000"/>
              <a:buChar char="•"/>
              <a:defRPr sz="1536"/>
            </a:pPr>
            <a:r>
              <a:t>Padding size</a:t>
            </a:r>
            <a:r>
              <a:rPr b="1"/>
              <a:t> </a:t>
            </a:r>
            <a:r>
              <a:rPr b="1" i="1"/>
              <a:t>P</a:t>
            </a:r>
            <a:r>
              <a:t>, eg, </a:t>
            </a:r>
            <a:r>
              <a:rPr b="1" i="1"/>
              <a:t>P</a:t>
            </a:r>
            <a:r>
              <a:t>=0</a:t>
            </a:r>
          </a:p>
          <a:p>
            <a:pPr marL="154004" indent="-154004" defTabSz="585215">
              <a:spcBef>
                <a:spcPts val="300"/>
              </a:spcBef>
              <a:buSzPct val="100000"/>
              <a:buChar char="•"/>
              <a:defRPr sz="1536"/>
            </a:pPr>
            <a:r>
              <a:t>Number of filters </a:t>
            </a:r>
            <a:r>
              <a:rPr b="1" i="1"/>
              <a:t>K</a:t>
            </a:r>
            <a:r>
              <a:t>, eg, </a:t>
            </a:r>
            <a:r>
              <a:rPr b="1" i="1"/>
              <a:t>K</a:t>
            </a:r>
            <a:r>
              <a:t>=96</a:t>
            </a:r>
          </a:p>
        </p:txBody>
      </p:sp>
      <p:sp>
        <p:nvSpPr>
          <p:cNvPr id="288" name="Size of the output volume width and output volume height as a function of W, F, S,and P as follows:"/>
          <p:cNvSpPr txBox="1"/>
          <p:nvPr/>
        </p:nvSpPr>
        <p:spPr>
          <a:xfrm>
            <a:off x="639483" y="3756940"/>
            <a:ext cx="3868202" cy="9040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40368" indent="-140368" defTabSz="914400">
              <a:spcBef>
                <a:spcPts val="500"/>
              </a:spcBef>
              <a:buSzPct val="100000"/>
              <a:buChar char="•"/>
              <a:defRPr sz="1400"/>
            </a:pPr>
            <a:r>
              <a:t>Size of the </a:t>
            </a:r>
            <a:r>
              <a:rPr u="sng"/>
              <a:t>output volume width </a:t>
            </a:r>
            <a:r>
              <a:t>and </a:t>
            </a:r>
            <a:r>
              <a:rPr u="sng"/>
              <a:t>output volume height</a:t>
            </a:r>
            <a:r>
              <a:t> as a function of </a:t>
            </a:r>
            <a:r>
              <a:rPr b="1" i="1"/>
              <a:t>W, F, S,</a:t>
            </a:r>
            <a:r>
              <a:t>and </a:t>
            </a:r>
            <a:r>
              <a:rPr b="1" i="1"/>
              <a:t>P</a:t>
            </a:r>
            <a:r>
              <a:t> as follows:</a:t>
            </a:r>
          </a:p>
        </p:txBody>
      </p:sp>
      <p:sp>
        <p:nvSpPr>
          <p:cNvPr id="289" name="Rectangle 7"/>
          <p:cNvSpPr txBox="1"/>
          <p:nvPr/>
        </p:nvSpPr>
        <p:spPr>
          <a:xfrm>
            <a:off x="1143900" y="5397379"/>
            <a:ext cx="2687528"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(W - F + 2P)</a:t>
            </a:r>
          </a:p>
        </p:txBody>
      </p:sp>
      <p:sp>
        <p:nvSpPr>
          <p:cNvPr id="290" name="Rectangle 7"/>
          <p:cNvSpPr txBox="1"/>
          <p:nvPr/>
        </p:nvSpPr>
        <p:spPr>
          <a:xfrm>
            <a:off x="1207400" y="5561527"/>
            <a:ext cx="1569928"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_________</a:t>
            </a:r>
          </a:p>
        </p:txBody>
      </p:sp>
      <p:sp>
        <p:nvSpPr>
          <p:cNvPr id="291" name="Rectangle 7"/>
          <p:cNvSpPr txBox="1"/>
          <p:nvPr/>
        </p:nvSpPr>
        <p:spPr>
          <a:xfrm>
            <a:off x="1741221" y="6003356"/>
            <a:ext cx="502286" cy="38751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S</a:t>
            </a:r>
          </a:p>
        </p:txBody>
      </p:sp>
      <p:sp>
        <p:nvSpPr>
          <p:cNvPr id="292" name="Rectangle 7"/>
          <p:cNvSpPr txBox="1"/>
          <p:nvPr/>
        </p:nvSpPr>
        <p:spPr>
          <a:xfrm>
            <a:off x="2905461" y="5701227"/>
            <a:ext cx="294851"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293" name="Rectangle 7"/>
          <p:cNvSpPr txBox="1"/>
          <p:nvPr/>
        </p:nvSpPr>
        <p:spPr>
          <a:xfrm>
            <a:off x="3424465" y="5701227"/>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1</a:t>
            </a:r>
          </a:p>
        </p:txBody>
      </p:sp>
      <p:sp>
        <p:nvSpPr>
          <p:cNvPr id="294" name="Text"/>
          <p:cNvSpPr txBox="1"/>
          <p:nvPr/>
        </p:nvSpPr>
        <p:spPr>
          <a:xfrm>
            <a:off x="1029600" y="5303165"/>
            <a:ext cx="2687528" cy="1183641"/>
          </a:xfrm>
          <a:prstGeom prst="rect">
            <a:avLst/>
          </a:prstGeom>
          <a:ln w="25400">
            <a:solidFill>
              <a:schemeClr val="accent3"/>
            </a:solidFill>
          </a:ln>
          <a:extLst>
            <a:ext uri="{C572A759-6A51-4108-AA02-DFA0A04FC94B}">
              <ma14:wrappingTextBoxFlag xmlns:ma14="http://schemas.microsoft.com/office/mac/drawingml/2011/main" val="1"/>
            </a:ext>
          </a:extLst>
        </p:spPr>
        <p:txBody>
          <a:bodyPr lIns="45719" rIns="45719">
            <a:spAutoFit/>
          </a:bodyPr>
          <a:lstStyle/>
          <a:p>
            <a:pPr defTabSz="914400"/>
          </a:p>
          <a:p>
            <a:pPr defTabSz="914400"/>
          </a:p>
          <a:p>
            <a:pPr defTabSz="914400"/>
          </a:p>
        </p:txBody>
      </p:sp>
      <p:sp>
        <p:nvSpPr>
          <p:cNvPr id="295" name="Rectangle 7"/>
          <p:cNvSpPr txBox="1"/>
          <p:nvPr/>
        </p:nvSpPr>
        <p:spPr>
          <a:xfrm>
            <a:off x="4148451" y="5398239"/>
            <a:ext cx="2687528"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(227 - 11 + 2*0)</a:t>
            </a:r>
          </a:p>
        </p:txBody>
      </p:sp>
      <p:sp>
        <p:nvSpPr>
          <p:cNvPr id="296" name="Rectangle 7"/>
          <p:cNvSpPr txBox="1"/>
          <p:nvPr/>
        </p:nvSpPr>
        <p:spPr>
          <a:xfrm>
            <a:off x="4026200" y="5562387"/>
            <a:ext cx="2248609"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_____________</a:t>
            </a:r>
          </a:p>
        </p:txBody>
      </p:sp>
      <p:sp>
        <p:nvSpPr>
          <p:cNvPr id="297" name="Rectangle 7"/>
          <p:cNvSpPr txBox="1"/>
          <p:nvPr/>
        </p:nvSpPr>
        <p:spPr>
          <a:xfrm>
            <a:off x="4991821" y="6004215"/>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4</a:t>
            </a:r>
          </a:p>
        </p:txBody>
      </p:sp>
      <p:sp>
        <p:nvSpPr>
          <p:cNvPr id="298" name="Rectangle 7"/>
          <p:cNvSpPr txBox="1"/>
          <p:nvPr/>
        </p:nvSpPr>
        <p:spPr>
          <a:xfrm>
            <a:off x="6143361" y="5656601"/>
            <a:ext cx="294851"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299" name="Rectangle 7"/>
          <p:cNvSpPr txBox="1"/>
          <p:nvPr/>
        </p:nvSpPr>
        <p:spPr>
          <a:xfrm>
            <a:off x="6535365" y="5656601"/>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1</a:t>
            </a:r>
          </a:p>
        </p:txBody>
      </p:sp>
      <p:sp>
        <p:nvSpPr>
          <p:cNvPr id="300" name="Rectangle 7"/>
          <p:cNvSpPr txBox="1"/>
          <p:nvPr/>
        </p:nvSpPr>
        <p:spPr>
          <a:xfrm>
            <a:off x="3775038" y="5701227"/>
            <a:ext cx="294851"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301" name="Rectangle 7"/>
          <p:cNvSpPr txBox="1"/>
          <p:nvPr/>
        </p:nvSpPr>
        <p:spPr>
          <a:xfrm>
            <a:off x="6756100" y="5656601"/>
            <a:ext cx="294850"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302" name="Rectangle 7"/>
          <p:cNvSpPr txBox="1"/>
          <p:nvPr/>
        </p:nvSpPr>
        <p:spPr>
          <a:xfrm>
            <a:off x="7076029" y="5656601"/>
            <a:ext cx="892151"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54+1</a:t>
            </a:r>
          </a:p>
        </p:txBody>
      </p:sp>
      <p:sp>
        <p:nvSpPr>
          <p:cNvPr id="303" name="Rectangle 7"/>
          <p:cNvSpPr txBox="1"/>
          <p:nvPr/>
        </p:nvSpPr>
        <p:spPr>
          <a:xfrm>
            <a:off x="8415531" y="5656601"/>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55</a:t>
            </a:r>
          </a:p>
        </p:txBody>
      </p:sp>
      <p:sp>
        <p:nvSpPr>
          <p:cNvPr id="304" name="Rectangle 7"/>
          <p:cNvSpPr txBox="1"/>
          <p:nvPr/>
        </p:nvSpPr>
        <p:spPr>
          <a:xfrm>
            <a:off x="7993258" y="5656601"/>
            <a:ext cx="294851"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305" name="output…"/>
          <p:cNvSpPr txBox="1"/>
          <p:nvPr/>
        </p:nvSpPr>
        <p:spPr>
          <a:xfrm>
            <a:off x="8031602" y="4330700"/>
            <a:ext cx="474835"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defRPr sz="900"/>
            </a:pPr>
            <a:r>
              <a:t>output</a:t>
            </a:r>
          </a:p>
          <a:p>
            <a:pPr>
              <a:defRPr sz="900"/>
            </a:pPr>
            <a:r>
              <a:t>volume</a:t>
            </a:r>
          </a:p>
          <a:p>
            <a:pPr>
              <a:defRPr sz="900"/>
            </a:pPr>
            <a:r>
              <a:t>width</a:t>
            </a:r>
          </a:p>
        </p:txBody>
      </p:sp>
      <p:sp>
        <p:nvSpPr>
          <p:cNvPr id="306" name="output…"/>
          <p:cNvSpPr txBox="1"/>
          <p:nvPr/>
        </p:nvSpPr>
        <p:spPr>
          <a:xfrm>
            <a:off x="8140683" y="3387956"/>
            <a:ext cx="474835"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defRPr sz="900"/>
            </a:pPr>
            <a:r>
              <a:t>output</a:t>
            </a:r>
          </a:p>
          <a:p>
            <a:pPr>
              <a:defRPr sz="900"/>
            </a:pPr>
            <a:r>
              <a:t>volume</a:t>
            </a:r>
          </a:p>
          <a:p>
            <a:pPr>
              <a:defRPr sz="900"/>
            </a:pPr>
            <a:r>
              <a:t>height</a:t>
            </a:r>
          </a:p>
        </p:txBody>
      </p:sp>
      <p:sp>
        <p:nvSpPr>
          <p:cNvPr id="307" name="Rectangle 7"/>
          <p:cNvSpPr txBox="1"/>
          <p:nvPr/>
        </p:nvSpPr>
        <p:spPr>
          <a:xfrm>
            <a:off x="218242" y="5641792"/>
            <a:ext cx="502286" cy="6460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1000">
                <a:latin typeface="Arial"/>
                <a:ea typeface="Arial"/>
                <a:cs typeface="Arial"/>
                <a:sym typeface="Arial"/>
              </a:defRPr>
            </a:lvl1pPr>
          </a:lstStyle>
          <a:p>
            <a:pPr/>
            <a:r>
              <a:t>output volume  width/height</a:t>
            </a:r>
          </a:p>
        </p:txBody>
      </p:sp>
      <p:sp>
        <p:nvSpPr>
          <p:cNvPr id="308" name="Rectangle 7"/>
          <p:cNvSpPr txBox="1"/>
          <p:nvPr/>
        </p:nvSpPr>
        <p:spPr>
          <a:xfrm>
            <a:off x="772089" y="5680222"/>
            <a:ext cx="294850"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309" name="CNN: How to calculate the output volume size?"/>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800">
                <a:solidFill>
                  <a:srgbClr val="0000FF"/>
                </a:solidFill>
              </a:defRPr>
            </a:pPr>
            <a:r>
              <a:t>CNN: </a:t>
            </a:r>
            <a:r>
              <a:rPr>
                <a:solidFill>
                  <a:srgbClr val="0433FF"/>
                </a:solidFill>
              </a:rPr>
              <a:t>How to calculate the output volume size?</a:t>
            </a:r>
          </a:p>
        </p:txBody>
      </p:sp>
      <p:sp>
        <p:nvSpPr>
          <p:cNvPr id="310" name="output…"/>
          <p:cNvSpPr txBox="1"/>
          <p:nvPr/>
        </p:nvSpPr>
        <p:spPr>
          <a:xfrm>
            <a:off x="6797162" y="4790631"/>
            <a:ext cx="474835"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defRPr sz="900"/>
            </a:pPr>
            <a:r>
              <a:t>output</a:t>
            </a:r>
          </a:p>
          <a:p>
            <a:pPr>
              <a:defRPr sz="900"/>
            </a:pPr>
            <a:r>
              <a:t>volume</a:t>
            </a:r>
          </a:p>
          <a:p>
            <a:pPr>
              <a:defRPr sz="900"/>
            </a:pPr>
            <a:r>
              <a:t>depth</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pic>
        <p:nvPicPr>
          <p:cNvPr id="313" name="Screen Shot 2022-03-01 at 2.11.32 PM.png" descr="Screen Shot 2022-03-01 at 2.11.32 PM.png"/>
          <p:cNvPicPr>
            <a:picLocks noChangeAspect="1"/>
          </p:cNvPicPr>
          <p:nvPr/>
        </p:nvPicPr>
        <p:blipFill>
          <a:blip r:embed="rId3">
            <a:extLst/>
          </a:blip>
          <a:stretch>
            <a:fillRect/>
          </a:stretch>
        </p:blipFill>
        <p:spPr>
          <a:xfrm>
            <a:off x="5326565" y="2850187"/>
            <a:ext cx="3238631" cy="2144499"/>
          </a:xfrm>
          <a:prstGeom prst="rect">
            <a:avLst/>
          </a:prstGeom>
          <a:ln w="12700">
            <a:miter lim="400000"/>
          </a:ln>
        </p:spPr>
      </p:pic>
      <p:sp>
        <p:nvSpPr>
          <p:cNvPr id="314" name="convolutional kernel of size FxF units"/>
          <p:cNvSpPr txBox="1"/>
          <p:nvPr/>
        </p:nvSpPr>
        <p:spPr>
          <a:xfrm>
            <a:off x="6634689" y="2117374"/>
            <a:ext cx="1515065" cy="3708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1000"/>
            </a:pPr>
            <a:r>
              <a:t>convolutional kernel of size </a:t>
            </a:r>
            <a:r>
              <a:rPr b="1" i="1"/>
              <a:t>FxF</a:t>
            </a:r>
            <a:r>
              <a:t> units</a:t>
            </a:r>
          </a:p>
        </p:txBody>
      </p:sp>
      <p:sp>
        <p:nvSpPr>
          <p:cNvPr id="315" name="Line"/>
          <p:cNvSpPr/>
          <p:nvPr/>
        </p:nvSpPr>
        <p:spPr>
          <a:xfrm flipV="1">
            <a:off x="6182545" y="2324045"/>
            <a:ext cx="1270001" cy="1270001"/>
          </a:xfrm>
          <a:prstGeom prst="line">
            <a:avLst/>
          </a:prstGeom>
          <a:ln w="25400">
            <a:solidFill>
              <a:schemeClr val="accent6"/>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316" name="input volume"/>
          <p:cNvSpPr txBox="1"/>
          <p:nvPr/>
        </p:nvSpPr>
        <p:spPr>
          <a:xfrm>
            <a:off x="5583129" y="2771424"/>
            <a:ext cx="953392"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000"/>
            </a:lvl1pPr>
          </a:lstStyle>
          <a:p>
            <a:pPr/>
            <a:r>
              <a:t>input volume</a:t>
            </a:r>
          </a:p>
        </p:txBody>
      </p:sp>
      <p:sp>
        <p:nvSpPr>
          <p:cNvPr id="317" name="output volume"/>
          <p:cNvSpPr txBox="1"/>
          <p:nvPr/>
        </p:nvSpPr>
        <p:spPr>
          <a:xfrm>
            <a:off x="7492868" y="2771424"/>
            <a:ext cx="953392"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000"/>
            </a:lvl1pPr>
          </a:lstStyle>
          <a:p>
            <a:pPr/>
            <a:r>
              <a:t>output volume</a:t>
            </a:r>
          </a:p>
        </p:txBody>
      </p:sp>
      <p:sp>
        <p:nvSpPr>
          <p:cNvPr id="318" name="An input volume has size (W1 x H1 x D1)…"/>
          <p:cNvSpPr txBox="1"/>
          <p:nvPr/>
        </p:nvSpPr>
        <p:spPr>
          <a:xfrm>
            <a:off x="598788" y="1163077"/>
            <a:ext cx="4908197" cy="157465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04536" indent="-204536" defTabSz="777240">
              <a:spcBef>
                <a:spcPts val="400"/>
              </a:spcBef>
              <a:buSzPct val="100000"/>
              <a:buChar char="•"/>
              <a:defRPr sz="2040">
                <a:latin typeface="Arial"/>
                <a:ea typeface="Arial"/>
                <a:cs typeface="Arial"/>
                <a:sym typeface="Arial"/>
              </a:defRPr>
            </a:pPr>
            <a:r>
              <a:t>An input volume has size</a:t>
            </a:r>
            <a:r>
              <a:rPr b="1"/>
              <a:t> (W</a:t>
            </a:r>
            <a:r>
              <a:rPr b="1" baseline="-5999"/>
              <a:t>1 </a:t>
            </a:r>
            <a:r>
              <a:rPr b="1"/>
              <a:t>x H</a:t>
            </a:r>
            <a:r>
              <a:rPr b="1" baseline="-5999"/>
              <a:t>1 </a:t>
            </a:r>
            <a:r>
              <a:rPr b="1"/>
              <a:t>x D</a:t>
            </a:r>
            <a:r>
              <a:rPr b="1" baseline="-5999"/>
              <a:t>1</a:t>
            </a:r>
            <a:r>
              <a:rPr b="1"/>
              <a:t>)</a:t>
            </a:r>
          </a:p>
          <a:p>
            <a:pPr lvl="1" marL="777240" indent="-388620" defTabSz="777240">
              <a:spcBef>
                <a:spcPts val="400"/>
              </a:spcBef>
              <a:buSzPct val="100000"/>
              <a:buChar char="•"/>
              <a:defRPr sz="1275"/>
            </a:pPr>
            <a:r>
              <a:t>Filter size/receptive field is </a:t>
            </a:r>
            <a:r>
              <a:rPr i="1"/>
              <a:t>(</a:t>
            </a:r>
            <a:r>
              <a:rPr b="1" i="1"/>
              <a:t>FxF)</a:t>
            </a:r>
          </a:p>
          <a:p>
            <a:pPr lvl="1" marL="777240" indent="-388620" defTabSz="777240">
              <a:spcBef>
                <a:spcPts val="400"/>
              </a:spcBef>
              <a:buSzPct val="100000"/>
              <a:buChar char="•"/>
              <a:defRPr sz="1275"/>
            </a:pPr>
            <a:r>
              <a:t>Spatial stride size </a:t>
            </a:r>
            <a:r>
              <a:rPr b="1" i="1"/>
              <a:t>S</a:t>
            </a:r>
          </a:p>
          <a:p>
            <a:pPr lvl="1" marL="777240" indent="-388620" defTabSz="777240">
              <a:spcBef>
                <a:spcPts val="400"/>
              </a:spcBef>
              <a:buSzPct val="100000"/>
              <a:buChar char="•"/>
              <a:defRPr sz="1275"/>
            </a:pPr>
            <a:r>
              <a:t>Padding size</a:t>
            </a:r>
            <a:r>
              <a:rPr b="1"/>
              <a:t> </a:t>
            </a:r>
            <a:r>
              <a:rPr b="1" i="1"/>
              <a:t>P</a:t>
            </a:r>
          </a:p>
          <a:p>
            <a:pPr lvl="1" marL="777240" indent="-388620" defTabSz="777240">
              <a:spcBef>
                <a:spcPts val="400"/>
              </a:spcBef>
              <a:buSzPct val="100000"/>
              <a:buChar char="•"/>
              <a:defRPr sz="1275"/>
            </a:pPr>
            <a:r>
              <a:t>Number of filters </a:t>
            </a:r>
            <a:r>
              <a:rPr b="1" i="1"/>
              <a:t>K</a:t>
            </a:r>
          </a:p>
        </p:txBody>
      </p:sp>
      <p:sp>
        <p:nvSpPr>
          <p:cNvPr id="319" name="output…"/>
          <p:cNvSpPr txBox="1"/>
          <p:nvPr/>
        </p:nvSpPr>
        <p:spPr>
          <a:xfrm>
            <a:off x="8479062" y="4422805"/>
            <a:ext cx="474834"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defRPr sz="900"/>
            </a:pPr>
            <a:r>
              <a:t>output</a:t>
            </a:r>
          </a:p>
          <a:p>
            <a:pPr>
              <a:defRPr sz="900"/>
            </a:pPr>
            <a:r>
              <a:t>volume</a:t>
            </a:r>
          </a:p>
          <a:p>
            <a:pPr>
              <a:defRPr sz="900"/>
            </a:pPr>
            <a:r>
              <a:t>width</a:t>
            </a:r>
          </a:p>
        </p:txBody>
      </p:sp>
      <p:sp>
        <p:nvSpPr>
          <p:cNvPr id="320" name="output…"/>
          <p:cNvSpPr txBox="1"/>
          <p:nvPr/>
        </p:nvSpPr>
        <p:spPr>
          <a:xfrm>
            <a:off x="8588143" y="3480062"/>
            <a:ext cx="474834"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defRPr sz="900"/>
            </a:pPr>
            <a:r>
              <a:t>output</a:t>
            </a:r>
          </a:p>
          <a:p>
            <a:pPr>
              <a:defRPr sz="900"/>
            </a:pPr>
            <a:r>
              <a:t>volume</a:t>
            </a:r>
          </a:p>
          <a:p>
            <a:pPr>
              <a:defRPr sz="900"/>
            </a:pPr>
            <a:r>
              <a:t>height</a:t>
            </a:r>
          </a:p>
        </p:txBody>
      </p:sp>
      <p:sp>
        <p:nvSpPr>
          <p:cNvPr id="321" name="How to calculate the output volume size?"/>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433FF"/>
                </a:solidFill>
              </a:defRPr>
            </a:lvl1pPr>
          </a:lstStyle>
          <a:p>
            <a:pPr>
              <a:defRPr>
                <a:solidFill>
                  <a:srgbClr val="0000FF"/>
                </a:solidFill>
              </a:defRPr>
            </a:pPr>
            <a:r>
              <a:rPr>
                <a:solidFill>
                  <a:srgbClr val="0433FF"/>
                </a:solidFill>
              </a:rPr>
              <a:t>How to calculate the output volume size?</a:t>
            </a:r>
          </a:p>
        </p:txBody>
      </p:sp>
      <p:sp>
        <p:nvSpPr>
          <p:cNvPr id="322" name="Spatial sizes of the output volume  (W2 x H2 x D2)"/>
          <p:cNvSpPr txBox="1"/>
          <p:nvPr/>
        </p:nvSpPr>
        <p:spPr>
          <a:xfrm>
            <a:off x="598788" y="2925837"/>
            <a:ext cx="4255395" cy="63796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85286" indent="-185286" defTabSz="704087">
              <a:spcBef>
                <a:spcPts val="400"/>
              </a:spcBef>
              <a:buSzPct val="100000"/>
              <a:buChar char="•"/>
              <a:defRPr sz="1848"/>
            </a:pPr>
            <a:r>
              <a:rPr>
                <a:latin typeface="Arial"/>
                <a:ea typeface="Arial"/>
                <a:cs typeface="Arial"/>
                <a:sym typeface="Arial"/>
              </a:rPr>
              <a:t>Spatial sizes of the output volume </a:t>
            </a:r>
            <a:r>
              <a:rPr b="1"/>
              <a:t> </a:t>
            </a:r>
            <a:r>
              <a:rPr b="1" i="1"/>
              <a:t>(W</a:t>
            </a:r>
            <a:r>
              <a:rPr b="1" baseline="-5999" i="1"/>
              <a:t>2 </a:t>
            </a:r>
            <a:r>
              <a:rPr b="1" i="1"/>
              <a:t>x H</a:t>
            </a:r>
            <a:r>
              <a:rPr b="1" baseline="-5999" i="1"/>
              <a:t>2 </a:t>
            </a:r>
            <a:r>
              <a:rPr b="1" i="1"/>
              <a:t>x D</a:t>
            </a:r>
            <a:r>
              <a:rPr b="1" baseline="-5999" i="1"/>
              <a:t>2</a:t>
            </a:r>
            <a:r>
              <a:rPr b="1" i="1"/>
              <a:t>)</a:t>
            </a:r>
          </a:p>
        </p:txBody>
      </p:sp>
      <p:sp>
        <p:nvSpPr>
          <p:cNvPr id="323" name="Rectangle 7"/>
          <p:cNvSpPr txBox="1"/>
          <p:nvPr/>
        </p:nvSpPr>
        <p:spPr>
          <a:xfrm>
            <a:off x="2520768" y="3604745"/>
            <a:ext cx="2687528"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2100">
                <a:latin typeface="Arial"/>
                <a:ea typeface="Arial"/>
                <a:cs typeface="Arial"/>
                <a:sym typeface="Arial"/>
              </a:defRPr>
            </a:pPr>
            <a:r>
              <a:t>(</a:t>
            </a:r>
            <a:r>
              <a:rPr b="1" i="1"/>
              <a:t>W</a:t>
            </a:r>
            <a:r>
              <a:rPr b="1" baseline="-5999" i="1"/>
              <a:t>1 </a:t>
            </a:r>
            <a:r>
              <a:t>- F + 2P)</a:t>
            </a:r>
          </a:p>
        </p:txBody>
      </p:sp>
      <p:sp>
        <p:nvSpPr>
          <p:cNvPr id="324" name="Rectangle 7"/>
          <p:cNvSpPr txBox="1"/>
          <p:nvPr/>
        </p:nvSpPr>
        <p:spPr>
          <a:xfrm>
            <a:off x="2584268" y="3705393"/>
            <a:ext cx="1569928"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_________</a:t>
            </a:r>
          </a:p>
        </p:txBody>
      </p:sp>
      <p:sp>
        <p:nvSpPr>
          <p:cNvPr id="325" name="Rectangle 7"/>
          <p:cNvSpPr txBox="1"/>
          <p:nvPr/>
        </p:nvSpPr>
        <p:spPr>
          <a:xfrm>
            <a:off x="3118088" y="4007522"/>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S</a:t>
            </a:r>
          </a:p>
        </p:txBody>
      </p:sp>
      <p:sp>
        <p:nvSpPr>
          <p:cNvPr id="326" name="Rectangle 7"/>
          <p:cNvSpPr txBox="1"/>
          <p:nvPr/>
        </p:nvSpPr>
        <p:spPr>
          <a:xfrm>
            <a:off x="4282329" y="3845093"/>
            <a:ext cx="294850"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327" name="Rectangle 7"/>
          <p:cNvSpPr txBox="1"/>
          <p:nvPr/>
        </p:nvSpPr>
        <p:spPr>
          <a:xfrm>
            <a:off x="4801332" y="3845093"/>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1</a:t>
            </a:r>
          </a:p>
        </p:txBody>
      </p:sp>
      <p:sp>
        <p:nvSpPr>
          <p:cNvPr id="328" name="Rectangle 7"/>
          <p:cNvSpPr txBox="1"/>
          <p:nvPr/>
        </p:nvSpPr>
        <p:spPr>
          <a:xfrm>
            <a:off x="2024868" y="3806993"/>
            <a:ext cx="294850"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329" name="Rectangle 7"/>
          <p:cNvSpPr txBox="1"/>
          <p:nvPr/>
        </p:nvSpPr>
        <p:spPr>
          <a:xfrm>
            <a:off x="1321532" y="3806993"/>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2100">
                <a:latin typeface="Arial"/>
                <a:ea typeface="Arial"/>
                <a:cs typeface="Arial"/>
                <a:sym typeface="Arial"/>
              </a:defRPr>
            </a:pPr>
            <a:r>
              <a:rPr b="1" i="1"/>
              <a:t>W</a:t>
            </a:r>
            <a:r>
              <a:rPr b="1" baseline="-5999" i="1"/>
              <a:t>2</a:t>
            </a:r>
          </a:p>
        </p:txBody>
      </p:sp>
      <p:sp>
        <p:nvSpPr>
          <p:cNvPr id="330" name="Rectangle 7"/>
          <p:cNvSpPr txBox="1"/>
          <p:nvPr/>
        </p:nvSpPr>
        <p:spPr>
          <a:xfrm>
            <a:off x="2533468" y="4322692"/>
            <a:ext cx="2687528"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2100">
                <a:latin typeface="Arial"/>
                <a:ea typeface="Arial"/>
                <a:cs typeface="Arial"/>
                <a:sym typeface="Arial"/>
              </a:defRPr>
            </a:pPr>
            <a:r>
              <a:t>(</a:t>
            </a:r>
            <a:r>
              <a:rPr b="1" i="1"/>
              <a:t>H</a:t>
            </a:r>
            <a:r>
              <a:rPr b="1" baseline="-5999" i="1"/>
              <a:t>1 </a:t>
            </a:r>
            <a:r>
              <a:t>- F + 2P)</a:t>
            </a:r>
          </a:p>
        </p:txBody>
      </p:sp>
      <p:sp>
        <p:nvSpPr>
          <p:cNvPr id="331" name="Rectangle 7"/>
          <p:cNvSpPr txBox="1"/>
          <p:nvPr/>
        </p:nvSpPr>
        <p:spPr>
          <a:xfrm>
            <a:off x="2596968" y="4448740"/>
            <a:ext cx="1569928"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_________</a:t>
            </a:r>
          </a:p>
        </p:txBody>
      </p:sp>
      <p:sp>
        <p:nvSpPr>
          <p:cNvPr id="332" name="Rectangle 7"/>
          <p:cNvSpPr txBox="1"/>
          <p:nvPr/>
        </p:nvSpPr>
        <p:spPr>
          <a:xfrm>
            <a:off x="3130788" y="4725468"/>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S</a:t>
            </a:r>
          </a:p>
        </p:txBody>
      </p:sp>
      <p:sp>
        <p:nvSpPr>
          <p:cNvPr id="333" name="Rectangle 7"/>
          <p:cNvSpPr txBox="1"/>
          <p:nvPr/>
        </p:nvSpPr>
        <p:spPr>
          <a:xfrm>
            <a:off x="4269629" y="4588440"/>
            <a:ext cx="294850"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334" name="Rectangle 7"/>
          <p:cNvSpPr txBox="1"/>
          <p:nvPr/>
        </p:nvSpPr>
        <p:spPr>
          <a:xfrm>
            <a:off x="4788632" y="4588440"/>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1</a:t>
            </a:r>
          </a:p>
        </p:txBody>
      </p:sp>
      <p:sp>
        <p:nvSpPr>
          <p:cNvPr id="335" name="Rectangle 7"/>
          <p:cNvSpPr txBox="1"/>
          <p:nvPr/>
        </p:nvSpPr>
        <p:spPr>
          <a:xfrm>
            <a:off x="2037568" y="4550340"/>
            <a:ext cx="294850"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336" name="Rectangle 7"/>
          <p:cNvSpPr txBox="1"/>
          <p:nvPr/>
        </p:nvSpPr>
        <p:spPr>
          <a:xfrm>
            <a:off x="1334232" y="4550340"/>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2100">
                <a:latin typeface="Arial"/>
                <a:ea typeface="Arial"/>
                <a:cs typeface="Arial"/>
                <a:sym typeface="Arial"/>
              </a:defRPr>
            </a:pPr>
            <a:r>
              <a:rPr b="1" i="1"/>
              <a:t>H</a:t>
            </a:r>
            <a:r>
              <a:rPr b="1" baseline="-5999" i="1"/>
              <a:t>2</a:t>
            </a:r>
          </a:p>
        </p:txBody>
      </p:sp>
      <p:sp>
        <p:nvSpPr>
          <p:cNvPr id="337" name="Rectangle 7"/>
          <p:cNvSpPr txBox="1"/>
          <p:nvPr/>
        </p:nvSpPr>
        <p:spPr>
          <a:xfrm>
            <a:off x="2818260" y="5288249"/>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b="1" sz="2100">
                <a:latin typeface="Arial"/>
                <a:ea typeface="Arial"/>
                <a:cs typeface="Arial"/>
                <a:sym typeface="Arial"/>
              </a:defRPr>
            </a:lvl1pPr>
          </a:lstStyle>
          <a:p>
            <a:pPr/>
            <a:r>
              <a:t>K</a:t>
            </a:r>
          </a:p>
        </p:txBody>
      </p:sp>
      <p:sp>
        <p:nvSpPr>
          <p:cNvPr id="338" name="Rectangle 7"/>
          <p:cNvSpPr txBox="1"/>
          <p:nvPr/>
        </p:nvSpPr>
        <p:spPr>
          <a:xfrm>
            <a:off x="2037568" y="5288249"/>
            <a:ext cx="294850"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100">
                <a:latin typeface="Arial"/>
                <a:ea typeface="Arial"/>
                <a:cs typeface="Arial"/>
                <a:sym typeface="Arial"/>
              </a:defRPr>
            </a:lvl1pPr>
          </a:lstStyle>
          <a:p>
            <a:pPr/>
            <a:r>
              <a:t>=</a:t>
            </a:r>
          </a:p>
        </p:txBody>
      </p:sp>
      <p:sp>
        <p:nvSpPr>
          <p:cNvPr id="339" name="Rectangle 7"/>
          <p:cNvSpPr txBox="1"/>
          <p:nvPr/>
        </p:nvSpPr>
        <p:spPr>
          <a:xfrm>
            <a:off x="1334232" y="5275549"/>
            <a:ext cx="502286" cy="387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2100">
                <a:latin typeface="Arial"/>
                <a:ea typeface="Arial"/>
                <a:cs typeface="Arial"/>
                <a:sym typeface="Arial"/>
              </a:defRPr>
            </a:pPr>
            <a:r>
              <a:rPr b="1" i="1"/>
              <a:t>D</a:t>
            </a:r>
            <a:r>
              <a:rPr b="1" baseline="-5999" i="1"/>
              <a:t>2</a:t>
            </a:r>
          </a:p>
        </p:txBody>
      </p:sp>
      <p:sp>
        <p:nvSpPr>
          <p:cNvPr id="340" name="Number of filter weight parameters  = (F x F x D1) x K…"/>
          <p:cNvSpPr txBox="1"/>
          <p:nvPr/>
        </p:nvSpPr>
        <p:spPr>
          <a:xfrm>
            <a:off x="715628" y="5790291"/>
            <a:ext cx="5307207" cy="63796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63629" indent="-163629" defTabSz="621791">
              <a:spcBef>
                <a:spcPts val="300"/>
              </a:spcBef>
              <a:buSzPct val="100000"/>
              <a:buChar char="•"/>
              <a:defRPr sz="1632">
                <a:latin typeface="Arial"/>
                <a:ea typeface="Arial"/>
                <a:cs typeface="Arial"/>
                <a:sym typeface="Arial"/>
              </a:defRPr>
            </a:pPr>
            <a:r>
              <a:t>Number of filter weight parameters </a:t>
            </a:r>
            <a:r>
              <a:rPr b="1"/>
              <a:t> = </a:t>
            </a:r>
            <a:r>
              <a:rPr b="1" i="1"/>
              <a:t>(F</a:t>
            </a:r>
            <a:r>
              <a:rPr b="1" baseline="-5999" i="1"/>
              <a:t> </a:t>
            </a:r>
            <a:r>
              <a:rPr b="1" i="1"/>
              <a:t>x F</a:t>
            </a:r>
            <a:r>
              <a:rPr b="1" baseline="-5999" i="1"/>
              <a:t> </a:t>
            </a:r>
            <a:r>
              <a:rPr b="1" i="1"/>
              <a:t>x D</a:t>
            </a:r>
            <a:r>
              <a:rPr b="1" baseline="-5999" i="1"/>
              <a:t>1</a:t>
            </a:r>
            <a:r>
              <a:rPr b="1" i="1"/>
              <a:t>) x K</a:t>
            </a:r>
            <a:endParaRPr b="1" i="1"/>
          </a:p>
          <a:p>
            <a:pPr marL="163629" indent="-163629" defTabSz="621791">
              <a:spcBef>
                <a:spcPts val="300"/>
              </a:spcBef>
              <a:buSzPct val="100000"/>
              <a:buChar char="•"/>
              <a:defRPr sz="1632">
                <a:latin typeface="Arial"/>
                <a:ea typeface="Arial"/>
                <a:cs typeface="Arial"/>
                <a:sym typeface="Arial"/>
              </a:defRPr>
            </a:pPr>
            <a:r>
              <a:t>Number of bias parameters = </a:t>
            </a:r>
            <a:r>
              <a:rPr b="1" i="1"/>
              <a:t>K</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129" name="What’s Next?"/>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What’s Next?</a:t>
            </a:r>
          </a:p>
        </p:txBody>
      </p:sp>
      <p:grpSp>
        <p:nvGrpSpPr>
          <p:cNvPr id="136" name="Group"/>
          <p:cNvGrpSpPr/>
          <p:nvPr/>
        </p:nvGrpSpPr>
        <p:grpSpPr>
          <a:xfrm>
            <a:off x="2731559" y="2465771"/>
            <a:ext cx="3166508" cy="1146069"/>
            <a:chOff x="0" y="0"/>
            <a:chExt cx="3166506" cy="1146068"/>
          </a:xfrm>
        </p:grpSpPr>
        <p:sp>
          <p:nvSpPr>
            <p:cNvPr id="130" name="Arrow"/>
            <p:cNvSpPr/>
            <p:nvPr/>
          </p:nvSpPr>
          <p:spPr>
            <a:xfrm>
              <a:off x="2707866" y="268997"/>
              <a:ext cx="458641" cy="332379"/>
            </a:xfrm>
            <a:prstGeom prst="rightArrow">
              <a:avLst>
                <a:gd name="adj1" fmla="val 20057"/>
                <a:gd name="adj2" fmla="val 51460"/>
              </a:avLst>
            </a:prstGeom>
            <a:solidFill>
              <a:srgbClr val="FFFFFF"/>
            </a:solidFill>
            <a:ln w="25400" cap="flat">
              <a:solidFill>
                <a:schemeClr val="accent1"/>
              </a:solidFill>
              <a:prstDash val="solid"/>
              <a:round/>
            </a:ln>
            <a:effectLst>
              <a:outerShdw sx="100000" sy="100000" kx="0" ky="0" algn="b" rotWithShape="0" blurRad="38100" dist="23000" dir="5400000">
                <a:srgbClr val="000000">
                  <a:alpha val="34999"/>
                </a:srgbClr>
              </a:outerShdw>
            </a:effectLst>
          </p:spPr>
          <p:txBody>
            <a:bodyPr wrap="square" lIns="45719" tIns="45719" rIns="45719" bIns="45719" numCol="1" anchor="ctr">
              <a:noAutofit/>
            </a:bodyPr>
            <a:lstStyle/>
            <a:p>
              <a:pPr/>
            </a:p>
          </p:txBody>
        </p:sp>
        <p:sp>
          <p:nvSpPr>
            <p:cNvPr id="131" name="Arrow"/>
            <p:cNvSpPr/>
            <p:nvPr/>
          </p:nvSpPr>
          <p:spPr>
            <a:xfrm>
              <a:off x="0" y="363321"/>
              <a:ext cx="458641" cy="332379"/>
            </a:xfrm>
            <a:prstGeom prst="rightArrow">
              <a:avLst>
                <a:gd name="adj1" fmla="val 20057"/>
                <a:gd name="adj2" fmla="val 51460"/>
              </a:avLst>
            </a:prstGeom>
            <a:solidFill>
              <a:srgbClr val="FFFFFF"/>
            </a:solidFill>
            <a:ln w="25400" cap="flat">
              <a:solidFill>
                <a:schemeClr val="accent1"/>
              </a:solidFill>
              <a:prstDash val="solid"/>
              <a:round/>
            </a:ln>
            <a:effectLst>
              <a:outerShdw sx="100000" sy="100000" kx="0" ky="0" algn="b" rotWithShape="0" blurRad="38100" dist="23000" dir="5400000">
                <a:srgbClr val="000000">
                  <a:alpha val="34999"/>
                </a:srgbClr>
              </a:outerShdw>
            </a:effectLst>
          </p:spPr>
          <p:txBody>
            <a:bodyPr wrap="square" lIns="45719" tIns="45719" rIns="45719" bIns="45719" numCol="1" anchor="ctr">
              <a:noAutofit/>
            </a:bodyPr>
            <a:lstStyle/>
            <a:p>
              <a:pPr/>
            </a:p>
          </p:txBody>
        </p:sp>
        <p:sp>
          <p:nvSpPr>
            <p:cNvPr id="132" name="……"/>
            <p:cNvSpPr/>
            <p:nvPr/>
          </p:nvSpPr>
          <p:spPr>
            <a:xfrm>
              <a:off x="1484928" y="68833"/>
              <a:ext cx="386141" cy="89349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r>
                <a:t>…</a:t>
              </a:r>
            </a:p>
            <a:p>
              <a:pPr/>
              <a:r>
                <a:t>…</a:t>
              </a:r>
            </a:p>
            <a:p>
              <a:pPr/>
              <a:r>
                <a:t>…</a:t>
              </a:r>
            </a:p>
          </p:txBody>
        </p:sp>
        <p:pic>
          <p:nvPicPr>
            <p:cNvPr id="133" name="Screen Shot 2023-11-09 at 5.00.06 AM.png" descr="Screen Shot 2023-11-09 at 5.00.06 AM.png"/>
            <p:cNvPicPr>
              <a:picLocks noChangeAspect="1"/>
            </p:cNvPicPr>
            <p:nvPr/>
          </p:nvPicPr>
          <p:blipFill>
            <a:blip r:embed="rId3">
              <a:extLst/>
            </a:blip>
            <a:srcRect l="7407" t="13994" r="35418" b="2006"/>
            <a:stretch>
              <a:fillRect/>
            </a:stretch>
          </p:blipFill>
          <p:spPr>
            <a:xfrm>
              <a:off x="568575" y="0"/>
              <a:ext cx="846990" cy="1146069"/>
            </a:xfrm>
            <a:prstGeom prst="rect">
              <a:avLst/>
            </a:prstGeom>
            <a:ln w="12700" cap="flat">
              <a:noFill/>
              <a:miter lim="400000"/>
            </a:ln>
            <a:effectLst/>
          </p:spPr>
        </p:pic>
        <p:pic>
          <p:nvPicPr>
            <p:cNvPr id="134" name="Screen Shot 2023-11-09 at 5.00.06 AM.png" descr="Screen Shot 2023-11-09 at 5.00.06 AM.png"/>
            <p:cNvPicPr>
              <a:picLocks noChangeAspect="1"/>
            </p:cNvPicPr>
            <p:nvPr/>
          </p:nvPicPr>
          <p:blipFill>
            <a:blip r:embed="rId3">
              <a:extLst/>
            </a:blip>
            <a:srcRect l="34890" t="13994" r="37871" b="2006"/>
            <a:stretch>
              <a:fillRect/>
            </a:stretch>
          </p:blipFill>
          <p:spPr>
            <a:xfrm>
              <a:off x="1861727" y="0"/>
              <a:ext cx="403515" cy="1146069"/>
            </a:xfrm>
            <a:prstGeom prst="rect">
              <a:avLst/>
            </a:prstGeom>
            <a:ln w="12700" cap="flat">
              <a:noFill/>
              <a:miter lim="400000"/>
            </a:ln>
            <a:effectLst/>
          </p:spPr>
        </p:pic>
        <p:pic>
          <p:nvPicPr>
            <p:cNvPr id="135" name="Screen Shot 2023-11-09 at 5.00.06 AM.png" descr="Screen Shot 2023-11-09 at 5.00.06 AM.png"/>
            <p:cNvPicPr>
              <a:picLocks noChangeAspect="1"/>
            </p:cNvPicPr>
            <p:nvPr/>
          </p:nvPicPr>
          <p:blipFill>
            <a:blip r:embed="rId3">
              <a:extLst/>
            </a:blip>
            <a:srcRect l="62269" t="13994" r="13766" b="2006"/>
            <a:stretch>
              <a:fillRect/>
            </a:stretch>
          </p:blipFill>
          <p:spPr>
            <a:xfrm>
              <a:off x="2268546" y="0"/>
              <a:ext cx="355018" cy="1146069"/>
            </a:xfrm>
            <a:prstGeom prst="rect">
              <a:avLst/>
            </a:prstGeom>
            <a:ln w="12700" cap="flat">
              <a:noFill/>
              <a:miter lim="400000"/>
            </a:ln>
            <a:effectLst/>
          </p:spPr>
        </p:pic>
      </p:grpSp>
      <p:sp>
        <p:nvSpPr>
          <p:cNvPr id="137" name="A multilayer perceptron (MLP) is the simplest type of neural network. It consists of perceptrons (aka nodes, neurons) arranged in layers"/>
          <p:cNvSpPr txBox="1"/>
          <p:nvPr/>
        </p:nvSpPr>
        <p:spPr>
          <a:xfrm>
            <a:off x="401009" y="1206788"/>
            <a:ext cx="8030807" cy="82710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40631" indent="-240631">
              <a:spcBef>
                <a:spcPts val="600"/>
              </a:spcBef>
              <a:buSzPct val="100000"/>
              <a:buChar char="•"/>
              <a:defRPr sz="1900"/>
            </a:pPr>
            <a:r>
              <a:t>A </a:t>
            </a:r>
            <a:r>
              <a:rPr b="1"/>
              <a:t>multilayer perceptron</a:t>
            </a:r>
            <a:r>
              <a:t> (MLP) is the simplest type of neural network. It consists of perceptrons (aka nodes, neurons) arranged in layers</a:t>
            </a:r>
          </a:p>
        </p:txBody>
      </p:sp>
      <p:sp>
        <p:nvSpPr>
          <p:cNvPr id="138" name="A multilayer perceptron (MLP) is just the tip of the iceberg; plenty of other neural network variants exist."/>
          <p:cNvSpPr txBox="1"/>
          <p:nvPr/>
        </p:nvSpPr>
        <p:spPr>
          <a:xfrm>
            <a:off x="401009" y="4138945"/>
            <a:ext cx="8030807" cy="82710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40631" indent="-240631">
              <a:spcBef>
                <a:spcPts val="600"/>
              </a:spcBef>
              <a:buSzPct val="100000"/>
              <a:buChar char="•"/>
              <a:defRPr sz="1900"/>
            </a:pPr>
            <a:r>
              <a:t>A </a:t>
            </a:r>
            <a:r>
              <a:rPr b="1"/>
              <a:t>multilayer perceptron</a:t>
            </a:r>
            <a:r>
              <a:t> (MLP) is just the tip of the iceberg; plenty of other neural network variants exist.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343" name="Group Exercise"/>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Group Exercise</a:t>
            </a:r>
          </a:p>
        </p:txBody>
      </p:sp>
      <p:sp>
        <p:nvSpPr>
          <p:cNvPr id="344" name="What will the size of the output of the following convolution be?…"/>
          <p:cNvSpPr txBox="1"/>
          <p:nvPr/>
        </p:nvSpPr>
        <p:spPr>
          <a:xfrm>
            <a:off x="401009" y="1175487"/>
            <a:ext cx="8408825" cy="157903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90500" indent="-190500">
              <a:spcBef>
                <a:spcPts val="600"/>
              </a:spcBef>
              <a:buSzPct val="100000"/>
              <a:buChar char="•"/>
              <a:defRPr sz="1900"/>
            </a:lvl1pPr>
            <a:lvl2pPr marL="571500" indent="-190500">
              <a:spcBef>
                <a:spcPts val="600"/>
              </a:spcBef>
              <a:buSzPct val="100000"/>
              <a:buChar char="•"/>
              <a:defRPr sz="1900"/>
            </a:lvl2pPr>
          </a:lstStyle>
          <a:p>
            <a:pPr/>
            <a:r>
              <a:t>What will the size of the output of the following convolution be? </a:t>
            </a:r>
          </a:p>
          <a:p>
            <a:pPr lvl="1"/>
            <a:r>
              <a:t>(5x5x1) * (3x3)</a:t>
            </a:r>
          </a:p>
        </p:txBody>
      </p:sp>
      <p:grpSp>
        <p:nvGrpSpPr>
          <p:cNvPr id="349" name="Group"/>
          <p:cNvGrpSpPr/>
          <p:nvPr/>
        </p:nvGrpSpPr>
        <p:grpSpPr>
          <a:xfrm>
            <a:off x="1992481" y="2752798"/>
            <a:ext cx="4586744" cy="2516058"/>
            <a:chOff x="0" y="0"/>
            <a:chExt cx="4586742" cy="2516056"/>
          </a:xfrm>
        </p:grpSpPr>
        <p:pic>
          <p:nvPicPr>
            <p:cNvPr id="345" name="day22_conv_math_ex.png" descr="day22_conv_math_ex.png"/>
            <p:cNvPicPr>
              <a:picLocks noChangeAspect="1"/>
            </p:cNvPicPr>
            <p:nvPr/>
          </p:nvPicPr>
          <p:blipFill>
            <a:blip r:embed="rId3">
              <a:extLst/>
            </a:blip>
            <a:stretch>
              <a:fillRect/>
            </a:stretch>
          </p:blipFill>
          <p:spPr>
            <a:xfrm>
              <a:off x="0" y="0"/>
              <a:ext cx="4586743" cy="2516057"/>
            </a:xfrm>
            <a:prstGeom prst="rect">
              <a:avLst/>
            </a:prstGeom>
            <a:ln w="12700" cap="flat">
              <a:noFill/>
              <a:miter lim="400000"/>
            </a:ln>
            <a:effectLst/>
          </p:spPr>
        </p:pic>
        <p:grpSp>
          <p:nvGrpSpPr>
            <p:cNvPr id="348" name="Group"/>
            <p:cNvGrpSpPr/>
            <p:nvPr/>
          </p:nvGrpSpPr>
          <p:grpSpPr>
            <a:xfrm>
              <a:off x="2381398" y="704448"/>
              <a:ext cx="539508" cy="993141"/>
              <a:chOff x="0" y="0"/>
              <a:chExt cx="539507" cy="993139"/>
            </a:xfrm>
          </p:grpSpPr>
          <p:sp>
            <p:nvSpPr>
              <p:cNvPr id="346" name="Rounded Rectangle"/>
              <p:cNvSpPr/>
              <p:nvPr/>
            </p:nvSpPr>
            <p:spPr>
              <a:xfrm>
                <a:off x="0" y="78482"/>
                <a:ext cx="539508" cy="497841"/>
              </a:xfrm>
              <a:prstGeom prst="roundRect">
                <a:avLst>
                  <a:gd name="adj" fmla="val 19797"/>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347" name="*"/>
              <p:cNvSpPr txBox="1"/>
              <p:nvPr/>
            </p:nvSpPr>
            <p:spPr>
              <a:xfrm>
                <a:off x="75453" y="-1"/>
                <a:ext cx="388601" cy="993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sz="6100"/>
                </a:lvl1pPr>
              </a:lstStyle>
              <a:p>
                <a:pPr/>
                <a:r>
                  <a:t>*</a:t>
                </a:r>
              </a:p>
            </p:txBody>
          </p:sp>
        </p:gr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352" name="Convolutional Neural Network (CNN): another type of neural network"/>
          <p:cNvSpPr txBox="1"/>
          <p:nvPr/>
        </p:nvSpPr>
        <p:spPr>
          <a:xfrm>
            <a:off x="417079" y="1627334"/>
            <a:ext cx="8199720" cy="51449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Convolutional Neural Network (CNN): another type of neural network</a:t>
            </a:r>
          </a:p>
        </p:txBody>
      </p:sp>
      <p:sp>
        <p:nvSpPr>
          <p:cNvPr id="353" name="Convolution operation"/>
          <p:cNvSpPr txBox="1"/>
          <p:nvPr/>
        </p:nvSpPr>
        <p:spPr>
          <a:xfrm>
            <a:off x="869199" y="2302974"/>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Convolution operation</a:t>
            </a:r>
          </a:p>
        </p:txBody>
      </p:sp>
      <p:sp>
        <p:nvSpPr>
          <p:cNvPr id="354" name="Pooling operation"/>
          <p:cNvSpPr txBox="1"/>
          <p:nvPr/>
        </p:nvSpPr>
        <p:spPr>
          <a:xfrm>
            <a:off x="881899" y="3555416"/>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Pooling operation</a:t>
            </a:r>
          </a:p>
        </p:txBody>
      </p:sp>
      <p:sp>
        <p:nvSpPr>
          <p:cNvPr id="355" name="CNN: convolutional layer + nonlinearity + pooling layer"/>
          <p:cNvSpPr txBox="1"/>
          <p:nvPr/>
        </p:nvSpPr>
        <p:spPr>
          <a:xfrm>
            <a:off x="881899" y="4192956"/>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CNN: convolutional layer + nonlinearity + pooling layer</a:t>
            </a:r>
          </a:p>
        </p:txBody>
      </p:sp>
      <p:sp>
        <p:nvSpPr>
          <p:cNvPr id="356" name="Nonlinearity"/>
          <p:cNvSpPr txBox="1"/>
          <p:nvPr/>
        </p:nvSpPr>
        <p:spPr>
          <a:xfrm>
            <a:off x="881899" y="2903795"/>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Nonlinearity</a:t>
            </a:r>
          </a:p>
        </p:txBody>
      </p:sp>
      <p:sp>
        <p:nvSpPr>
          <p:cNvPr id="357" name="Today’s Agenda"/>
          <p:cNvSpPr txBox="1"/>
          <p:nvPr/>
        </p:nvSpPr>
        <p:spPr>
          <a:xfrm>
            <a:off x="457200" y="71437"/>
            <a:ext cx="8229600"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400">
                <a:solidFill>
                  <a:srgbClr val="0000FF"/>
                </a:solidFill>
              </a:defRPr>
            </a:lvl1pPr>
          </a:lstStyle>
          <a:p>
            <a:pPr/>
            <a:r>
              <a:t>Today’s Agenda</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Just like an MLP, each convolutional output goes through a non-linear function such as Sigmoid, Tanh, or Rectified Linear Unit (ReLU)"/>
          <p:cNvSpPr txBox="1"/>
          <p:nvPr/>
        </p:nvSpPr>
        <p:spPr>
          <a:xfrm>
            <a:off x="243529" y="868662"/>
            <a:ext cx="6641180" cy="105365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40631" indent="-240631">
              <a:spcBef>
                <a:spcPts val="600"/>
              </a:spcBef>
              <a:buSzPct val="100000"/>
              <a:buChar char="•"/>
              <a:defRPr sz="1900"/>
            </a:pPr>
            <a:r>
              <a:t>Just like an MLP, each convolutional output goes through a non-linear function such as </a:t>
            </a:r>
            <a:r>
              <a:rPr>
                <a:solidFill>
                  <a:srgbClr val="0433FF"/>
                </a:solidFill>
              </a:rPr>
              <a:t>Sigmoid</a:t>
            </a:r>
            <a:r>
              <a:t>, </a:t>
            </a:r>
            <a:r>
              <a:rPr>
                <a:solidFill>
                  <a:srgbClr val="0433FF"/>
                </a:solidFill>
              </a:rPr>
              <a:t>Tanh</a:t>
            </a:r>
            <a:r>
              <a:t>, or Rectified Linear Unit (</a:t>
            </a:r>
            <a:r>
              <a:rPr>
                <a:solidFill>
                  <a:srgbClr val="0433FF"/>
                </a:solidFill>
              </a:rPr>
              <a:t>ReLU</a:t>
            </a:r>
            <a:r>
              <a:t>)</a:t>
            </a:r>
          </a:p>
        </p:txBody>
      </p:sp>
      <p:sp>
        <p:nvSpPr>
          <p:cNvPr id="360"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pic>
        <p:nvPicPr>
          <p:cNvPr id="361" name="day18_other_activations.png" descr="day18_other_activations.png"/>
          <p:cNvPicPr>
            <a:picLocks noChangeAspect="1"/>
          </p:cNvPicPr>
          <p:nvPr/>
        </p:nvPicPr>
        <p:blipFill>
          <a:blip r:embed="rId3">
            <a:extLst/>
          </a:blip>
          <a:srcRect l="0" t="0" r="963" b="0"/>
          <a:stretch>
            <a:fillRect/>
          </a:stretch>
        </p:blipFill>
        <p:spPr>
          <a:xfrm>
            <a:off x="7115788" y="94725"/>
            <a:ext cx="1980804" cy="1861770"/>
          </a:xfrm>
          <a:prstGeom prst="rect">
            <a:avLst/>
          </a:prstGeom>
          <a:ln w="12700">
            <a:miter lim="400000"/>
          </a:ln>
        </p:spPr>
      </p:pic>
      <p:sp>
        <p:nvSpPr>
          <p:cNvPr id="362" name="Nonlinear Functio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Nonlinear Function</a:t>
            </a:r>
          </a:p>
        </p:txBody>
      </p:sp>
      <p:sp>
        <p:nvSpPr>
          <p:cNvPr id="363" name="Equation"/>
          <p:cNvSpPr txBox="1"/>
          <p:nvPr/>
        </p:nvSpPr>
        <p:spPr>
          <a:xfrm>
            <a:off x="3007124" y="2961072"/>
            <a:ext cx="2406921" cy="385674"/>
          </a:xfrm>
          <a:prstGeom prst="rect">
            <a:avLst/>
          </a:prstGeom>
          <a:ln w="12700">
            <a:miter lim="400000"/>
          </a:ln>
        </p:spPr>
        <p:txBody>
          <a:bodyPr wrap="none" lIns="0" tIns="0" rIns="0" bIns="0">
            <a:spAutoFit/>
          </a:bodyPr>
          <a:lstStyle/>
          <a:p>
            <a:pPr defTabSz="914400" latinLnBrk="1"/>
            <a14:m>
              <m:oMathPara>
                <m:oMathParaPr>
                  <m:jc m:val="centerGroup"/>
                </m:oMathParaPr>
                <m:oMath>
                  <m:r>
                    <a:rPr xmlns:a="http://schemas.openxmlformats.org/drawingml/2006/main" sz="1300" i="1">
                      <a:solidFill>
                        <a:srgbClr val="000000"/>
                      </a:solidFill>
                      <a:latin typeface="Cambria Math" panose="02040503050406030204" pitchFamily="18" charset="0"/>
                    </a:rPr>
                    <m:t>S</m:t>
                  </m:r>
                  <m:r>
                    <a:rPr xmlns:a="http://schemas.openxmlformats.org/drawingml/2006/main" sz="1300" i="1">
                      <a:solidFill>
                        <a:srgbClr val="000000"/>
                      </a:solidFill>
                      <a:latin typeface="Cambria Math" panose="02040503050406030204" pitchFamily="18" charset="0"/>
                    </a:rPr>
                    <m:t>i</m:t>
                  </m:r>
                  <m:r>
                    <a:rPr xmlns:a="http://schemas.openxmlformats.org/drawingml/2006/main" sz="1300" i="1">
                      <a:solidFill>
                        <a:srgbClr val="000000"/>
                      </a:solidFill>
                      <a:latin typeface="Cambria Math" panose="02040503050406030204" pitchFamily="18" charset="0"/>
                    </a:rPr>
                    <m:t>g</m:t>
                  </m:r>
                  <m:r>
                    <a:rPr xmlns:a="http://schemas.openxmlformats.org/drawingml/2006/main" sz="1300" i="1">
                      <a:solidFill>
                        <a:srgbClr val="000000"/>
                      </a:solidFill>
                      <a:latin typeface="Cambria Math" panose="02040503050406030204" pitchFamily="18" charset="0"/>
                    </a:rPr>
                    <m:t>m</m:t>
                  </m:r>
                  <m:r>
                    <a:rPr xmlns:a="http://schemas.openxmlformats.org/drawingml/2006/main" sz="1300" i="1">
                      <a:solidFill>
                        <a:srgbClr val="000000"/>
                      </a:solidFill>
                      <a:latin typeface="Cambria Math" panose="02040503050406030204" pitchFamily="18" charset="0"/>
                    </a:rPr>
                    <m:t>o</m:t>
                  </m:r>
                  <m:r>
                    <a:rPr xmlns:a="http://schemas.openxmlformats.org/drawingml/2006/main" sz="1300" i="1">
                      <a:solidFill>
                        <a:srgbClr val="000000"/>
                      </a:solidFill>
                      <a:latin typeface="Cambria Math" panose="02040503050406030204" pitchFamily="18" charset="0"/>
                    </a:rPr>
                    <m:t>i</m:t>
                  </m:r>
                  <m:r>
                    <a:rPr xmlns:a="http://schemas.openxmlformats.org/drawingml/2006/main" sz="1300" i="1">
                      <a:solidFill>
                        <a:srgbClr val="000000"/>
                      </a:solidFill>
                      <a:latin typeface="Cambria Math" panose="02040503050406030204" pitchFamily="18" charset="0"/>
                    </a:rPr>
                    <m:t>d</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4</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m:t>
                  </m:r>
                  <m:f>
                    <m:fPr>
                      <m:ctrlPr>
                        <a:rPr xmlns:a="http://schemas.openxmlformats.org/drawingml/2006/main" sz="1300" i="1">
                          <a:solidFill>
                            <a:srgbClr val="000000"/>
                          </a:solidFill>
                          <a:latin typeface="Cambria Math" panose="02040503050406030204" pitchFamily="18" charset="0"/>
                        </a:rPr>
                      </m:ctrlPr>
                      <m:type m:val="bar"/>
                    </m:fPr>
                    <m:num>
                      <m:r>
                        <a:rPr xmlns:a="http://schemas.openxmlformats.org/drawingml/2006/main" sz="1300" i="1">
                          <a:solidFill>
                            <a:srgbClr val="000000"/>
                          </a:solidFill>
                          <a:latin typeface="Cambria Math" panose="02040503050406030204" pitchFamily="18" charset="0"/>
                        </a:rPr>
                        <m:t>1</m:t>
                      </m:r>
                    </m:num>
                    <m:den>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e</m:t>
                      </m:r>
                      <m:r>
                        <a:rPr xmlns:a="http://schemas.openxmlformats.org/drawingml/2006/main" sz="1300" i="1">
                          <a:solidFill>
                            <a:srgbClr val="000000"/>
                          </a:solidFill>
                          <a:latin typeface="Cambria Math" panose="02040503050406030204" pitchFamily="18" charset="0"/>
                        </a:rPr>
                        <m:t>x</m:t>
                      </m:r>
                      <m:r>
                        <a:rPr xmlns:a="http://schemas.openxmlformats.org/drawingml/2006/main" sz="1300" i="1">
                          <a:solidFill>
                            <a:srgbClr val="000000"/>
                          </a:solidFill>
                          <a:latin typeface="Cambria Math" panose="02040503050406030204" pitchFamily="18" charset="0"/>
                        </a:rPr>
                        <m:t>p</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4</m:t>
                      </m:r>
                      <m:r>
                        <a:rPr xmlns:a="http://schemas.openxmlformats.org/drawingml/2006/main" sz="1300" i="1">
                          <a:solidFill>
                            <a:srgbClr val="000000"/>
                          </a:solidFill>
                          <a:latin typeface="Cambria Math" panose="02040503050406030204" pitchFamily="18" charset="0"/>
                        </a:rPr>
                        <m:t>)</m:t>
                      </m:r>
                    </m:den>
                  </m:f>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0.98</m:t>
                  </m:r>
                </m:oMath>
              </m:oMathPara>
            </a14:m>
            <a:endParaRPr sz="1300"/>
          </a:p>
        </p:txBody>
      </p:sp>
      <p:sp>
        <p:nvSpPr>
          <p:cNvPr id="364" name="Equation"/>
          <p:cNvSpPr txBox="1"/>
          <p:nvPr/>
        </p:nvSpPr>
        <p:spPr>
          <a:xfrm>
            <a:off x="1403667" y="2464774"/>
            <a:ext cx="5613834" cy="119533"/>
          </a:xfrm>
          <a:prstGeom prst="rect">
            <a:avLst/>
          </a:prstGeom>
          <a:ln w="12700">
            <a:miter lim="400000"/>
          </a:ln>
        </p:spPr>
        <p:txBody>
          <a:bodyPr wrap="none" lIns="0" tIns="0" rIns="0" bIns="0">
            <a:spAutoFit/>
          </a:bodyPr>
          <a:lstStyle/>
          <a:p>
            <a:pPr defTabSz="914400" latinLnBrk="1"/>
            <a14:m>
              <m:oMathPara>
                <m:oMathParaPr>
                  <m:jc m:val="centerGroup"/>
                </m:oMathParaPr>
                <m:oMath>
                  <m:r>
                    <a:rPr xmlns:a="http://schemas.openxmlformats.org/drawingml/2006/main" sz="1300" i="1">
                      <a:solidFill>
                        <a:srgbClr val="000000"/>
                      </a:solidFill>
                      <a:latin typeface="Cambria Math" panose="02040503050406030204" pitchFamily="18" charset="0"/>
                    </a:rPr>
                    <m:t>c</m:t>
                  </m:r>
                  <m:r>
                    <a:rPr xmlns:a="http://schemas.openxmlformats.org/drawingml/2006/main" sz="1300" i="1">
                      <a:solidFill>
                        <a:srgbClr val="000000"/>
                      </a:solidFill>
                      <a:latin typeface="Cambria Math" panose="02040503050406030204" pitchFamily="18" charset="0"/>
                    </a:rPr>
                    <m:t>o</m:t>
                  </m:r>
                  <m:r>
                    <a:rPr xmlns:a="http://schemas.openxmlformats.org/drawingml/2006/main" sz="1300" i="1">
                      <a:solidFill>
                        <a:srgbClr val="000000"/>
                      </a:solidFill>
                      <a:latin typeface="Cambria Math" panose="02040503050406030204" pitchFamily="18" charset="0"/>
                    </a:rPr>
                    <m:t>n</m:t>
                  </m:r>
                  <m:r>
                    <a:rPr xmlns:a="http://schemas.openxmlformats.org/drawingml/2006/main" sz="1300" i="1">
                      <a:solidFill>
                        <a:srgbClr val="000000"/>
                      </a:solidFill>
                      <a:latin typeface="Cambria Math" panose="02040503050406030204" pitchFamily="18" charset="0"/>
                    </a:rPr>
                    <m:t>v</m:t>
                  </m:r>
                  <m:r>
                    <a:rPr xmlns:a="http://schemas.openxmlformats.org/drawingml/2006/main" sz="1300" i="1">
                      <a:solidFill>
                        <a:srgbClr val="000000"/>
                      </a:solidFill>
                      <a:latin typeface="Cambria Math" panose="02040503050406030204" pitchFamily="18" charset="0"/>
                    </a:rPr>
                    <m:t>o</m:t>
                  </m:r>
                  <m:r>
                    <a:rPr xmlns:a="http://schemas.openxmlformats.org/drawingml/2006/main" sz="1300" i="1">
                      <a:solidFill>
                        <a:srgbClr val="000000"/>
                      </a:solidFill>
                      <a:latin typeface="Cambria Math" panose="02040503050406030204" pitchFamily="18" charset="0"/>
                    </a:rPr>
                    <m:t>l</m:t>
                  </m:r>
                  <m:r>
                    <a:rPr xmlns:a="http://schemas.openxmlformats.org/drawingml/2006/main" sz="1300" i="1">
                      <a:solidFill>
                        <a:srgbClr val="000000"/>
                      </a:solidFill>
                      <a:latin typeface="Cambria Math" panose="02040503050406030204" pitchFamily="18" charset="0"/>
                    </a:rPr>
                    <m:t>u</m:t>
                  </m:r>
                  <m:r>
                    <a:rPr xmlns:a="http://schemas.openxmlformats.org/drawingml/2006/main" sz="1300" i="1">
                      <a:solidFill>
                        <a:srgbClr val="000000"/>
                      </a:solidFill>
                      <a:latin typeface="Cambria Math" panose="02040503050406030204" pitchFamily="18" charset="0"/>
                    </a:rPr>
                    <m:t>t</m:t>
                  </m:r>
                  <m:r>
                    <a:rPr xmlns:a="http://schemas.openxmlformats.org/drawingml/2006/main" sz="1300" i="1">
                      <a:solidFill>
                        <a:srgbClr val="000000"/>
                      </a:solidFill>
                      <a:latin typeface="Cambria Math" panose="02040503050406030204" pitchFamily="18" charset="0"/>
                    </a:rPr>
                    <m:t>i</m:t>
                  </m:r>
                  <m:r>
                    <a:rPr xmlns:a="http://schemas.openxmlformats.org/drawingml/2006/main" sz="1300" i="1">
                      <a:solidFill>
                        <a:srgbClr val="000000"/>
                      </a:solidFill>
                      <a:latin typeface="Cambria Math" panose="02040503050406030204" pitchFamily="18" charset="0"/>
                    </a:rPr>
                    <m:t>o</m:t>
                  </m:r>
                  <m:r>
                    <a:rPr xmlns:a="http://schemas.openxmlformats.org/drawingml/2006/main" sz="1300" i="1">
                      <a:solidFill>
                        <a:srgbClr val="000000"/>
                      </a:solidFill>
                      <a:latin typeface="Cambria Math" panose="02040503050406030204" pitchFamily="18" charset="0"/>
                    </a:rPr>
                    <m:t>n</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0</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0</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0</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0</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0</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0</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0</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1</m:t>
                  </m:r>
                  <m:r>
                    <a:rPr xmlns:a="http://schemas.openxmlformats.org/drawingml/2006/main" sz="1300" i="1">
                      <a:solidFill>
                        <a:srgbClr val="000000"/>
                      </a:solidFill>
                      <a:latin typeface="Cambria Math" panose="02040503050406030204" pitchFamily="18" charset="0"/>
                    </a:rPr>
                    <m:t>=</m:t>
                  </m:r>
                  <m:r>
                    <a:rPr xmlns:a="http://schemas.openxmlformats.org/drawingml/2006/main" sz="1300" i="1">
                      <a:solidFill>
                        <a:srgbClr val="000000"/>
                      </a:solidFill>
                      <a:latin typeface="Cambria Math" panose="02040503050406030204" pitchFamily="18" charset="0"/>
                    </a:rPr>
                    <m:t>4</m:t>
                  </m:r>
                </m:oMath>
              </m:oMathPara>
            </a14:m>
            <a:endParaRPr sz="1300"/>
          </a:p>
        </p:txBody>
      </p:sp>
      <p:grpSp>
        <p:nvGrpSpPr>
          <p:cNvPr id="369" name="Group"/>
          <p:cNvGrpSpPr/>
          <p:nvPr/>
        </p:nvGrpSpPr>
        <p:grpSpPr>
          <a:xfrm>
            <a:off x="999661" y="3905892"/>
            <a:ext cx="6023761" cy="2541256"/>
            <a:chOff x="0" y="0"/>
            <a:chExt cx="6023759" cy="2541254"/>
          </a:xfrm>
        </p:grpSpPr>
        <p:pic>
          <p:nvPicPr>
            <p:cNvPr id="365" name="Screen Shot 2023-11-16 at 8.21.05 AM.png" descr="Screen Shot 2023-11-16 at 8.21.05 AM.png"/>
            <p:cNvPicPr>
              <a:picLocks noChangeAspect="1"/>
            </p:cNvPicPr>
            <p:nvPr/>
          </p:nvPicPr>
          <p:blipFill>
            <a:blip r:embed="rId4">
              <a:extLst/>
            </a:blip>
            <a:stretch>
              <a:fillRect/>
            </a:stretch>
          </p:blipFill>
          <p:spPr>
            <a:xfrm>
              <a:off x="0" y="0"/>
              <a:ext cx="3598565" cy="2541255"/>
            </a:xfrm>
            <a:prstGeom prst="rect">
              <a:avLst/>
            </a:prstGeom>
            <a:ln w="12700" cap="flat">
              <a:noFill/>
              <a:miter lim="400000"/>
            </a:ln>
            <a:effectLst/>
          </p:spPr>
        </p:pic>
        <p:sp>
          <p:nvSpPr>
            <p:cNvPr id="366" name="Arrow"/>
            <p:cNvSpPr/>
            <p:nvPr/>
          </p:nvSpPr>
          <p:spPr>
            <a:xfrm>
              <a:off x="3809555" y="774935"/>
              <a:ext cx="509616" cy="361464"/>
            </a:xfrm>
            <a:prstGeom prst="rightArrow">
              <a:avLst>
                <a:gd name="adj1" fmla="val 22882"/>
                <a:gd name="adj2" fmla="val 70130"/>
              </a:avLst>
            </a:prstGeom>
            <a:solidFill>
              <a:srgbClr val="FFFFFF"/>
            </a:solidFill>
            <a:ln w="25400" cap="flat">
              <a:solidFill>
                <a:schemeClr val="accent1"/>
              </a:solidFill>
              <a:prstDash val="solid"/>
              <a:round/>
            </a:ln>
            <a:effectLst>
              <a:outerShdw sx="100000" sy="100000" kx="0" ky="0" algn="b" rotWithShape="0" blurRad="38100" dist="23000" dir="5400000">
                <a:srgbClr val="000000">
                  <a:alpha val="34999"/>
                </a:srgbClr>
              </a:outerShdw>
            </a:effectLst>
          </p:spPr>
          <p:txBody>
            <a:bodyPr wrap="square" lIns="45719" tIns="45719" rIns="45719" bIns="45719" numCol="1" anchor="ctr">
              <a:noAutofit/>
            </a:bodyPr>
            <a:lstStyle/>
            <a:p>
              <a:pPr/>
            </a:p>
          </p:txBody>
        </p:sp>
        <p:graphicFrame>
          <p:nvGraphicFramePr>
            <p:cNvPr id="367" name="Table 1"/>
            <p:cNvGraphicFramePr/>
            <p:nvPr/>
          </p:nvGraphicFramePr>
          <p:xfrm>
            <a:off x="4708128" y="434997"/>
            <a:ext cx="1315632" cy="130810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34310"/>
                  <a:gridCol w="434310"/>
                  <a:gridCol w="434310"/>
                </a:tblGrid>
                <a:tr h="431800">
                  <a:tc>
                    <a:txBody>
                      <a:bodyPr/>
                      <a:lstStyle/>
                      <a:p>
                        <a:pPr/>
                        <a:r>
                          <a:rPr sz="1400"/>
                          <a:t>0.98</a:t>
                        </a:r>
                      </a:p>
                    </a:txBody>
                    <a:tcPr marL="0" marR="0" marT="0" marB="0" anchor="t" anchorCtr="0" horzOverflow="overflow">
                      <a:solidFill>
                        <a:schemeClr val="accent2">
                          <a:lumOff val="23627"/>
                        </a:schemeClr>
                      </a:solidFill>
                    </a:tcPr>
                  </a:tc>
                  <a:tc>
                    <a:txBody>
                      <a:bodyPr/>
                      <a:lstStyle/>
                      <a:p>
                        <a:pPr>
                          <a:defRPr sz="2800"/>
                        </a:pPr>
                      </a:p>
                    </a:txBody>
                    <a:tcPr marL="0" marR="0" marT="0" marB="0" anchor="t" anchorCtr="0" horzOverflow="overflow"/>
                  </a:tc>
                  <a:tc>
                    <a:txBody>
                      <a:bodyPr/>
                      <a:lstStyle/>
                      <a:p>
                        <a:pPr>
                          <a:defRPr sz="2800"/>
                        </a:pPr>
                      </a:p>
                    </a:txBody>
                    <a:tcPr marL="0" marR="0" marT="0" marB="0" anchor="t" anchorCtr="0" horzOverflow="overflow"/>
                  </a:tc>
                </a:tr>
                <a:tr h="431800">
                  <a:tc>
                    <a:txBody>
                      <a:bodyPr/>
                      <a:lstStyle/>
                      <a:p>
                        <a:pPr>
                          <a:defRPr sz="2800"/>
                        </a:pPr>
                      </a:p>
                    </a:txBody>
                    <a:tcPr marL="0" marR="0" marT="0" marB="0" anchor="t" anchorCtr="0" horzOverflow="overflow"/>
                  </a:tc>
                  <a:tc>
                    <a:txBody>
                      <a:bodyPr/>
                      <a:lstStyle/>
                      <a:p>
                        <a:pPr>
                          <a:defRPr sz="2800"/>
                        </a:pPr>
                      </a:p>
                    </a:txBody>
                    <a:tcPr marL="0" marR="0" marT="0" marB="0" anchor="t" anchorCtr="0" horzOverflow="overflow"/>
                  </a:tc>
                  <a:tc>
                    <a:txBody>
                      <a:bodyPr/>
                      <a:lstStyle/>
                      <a:p>
                        <a:pPr>
                          <a:defRPr sz="2800"/>
                        </a:pPr>
                      </a:p>
                    </a:txBody>
                    <a:tcPr marL="0" marR="0" marT="0" marB="0" anchor="t" anchorCtr="0" horzOverflow="overflow"/>
                  </a:tc>
                </a:tr>
                <a:tr h="431800">
                  <a:tc>
                    <a:txBody>
                      <a:bodyPr/>
                      <a:lstStyle/>
                      <a:p>
                        <a:pPr>
                          <a:defRPr sz="2800"/>
                        </a:pPr>
                      </a:p>
                    </a:txBody>
                    <a:tcPr marL="0" marR="0" marT="0" marB="0" anchor="t" anchorCtr="0" horzOverflow="overflow"/>
                  </a:tc>
                  <a:tc>
                    <a:txBody>
                      <a:bodyPr/>
                      <a:lstStyle/>
                      <a:p>
                        <a:pPr>
                          <a:defRPr sz="2800"/>
                        </a:pPr>
                      </a:p>
                    </a:txBody>
                    <a:tcPr marL="0" marR="0" marT="0" marB="0" anchor="t" anchorCtr="0" horzOverflow="overflow"/>
                  </a:tc>
                  <a:tc>
                    <a:txBody>
                      <a:bodyPr/>
                      <a:lstStyle/>
                      <a:p>
                        <a:pPr>
                          <a:defRPr sz="2800"/>
                        </a:pPr>
                      </a:p>
                    </a:txBody>
                    <a:tcPr marL="0" marR="0" marT="0" marB="0" anchor="t" anchorCtr="0" horzOverflow="overflow"/>
                  </a:tc>
                </a:tr>
              </a:tbl>
            </a:graphicData>
          </a:graphic>
        </p:graphicFrame>
        <p:sp>
          <p:nvSpPr>
            <p:cNvPr id="368" name="Sigmoid"/>
            <p:cNvSpPr txBox="1"/>
            <p:nvPr/>
          </p:nvSpPr>
          <p:spPr>
            <a:xfrm>
              <a:off x="3614865" y="1858637"/>
              <a:ext cx="898995"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r>
                <a:t>Sigmoid</a:t>
              </a:r>
            </a:p>
          </p:txBody>
        </p:sp>
      </p:grpSp>
      <p:sp>
        <p:nvSpPr>
          <p:cNvPr id="370" name="Line"/>
          <p:cNvSpPr/>
          <p:nvPr/>
        </p:nvSpPr>
        <p:spPr>
          <a:xfrm>
            <a:off x="5339080" y="3291839"/>
            <a:ext cx="509969" cy="835615"/>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373" name="Today’s Agenda"/>
          <p:cNvSpPr txBox="1"/>
          <p:nvPr/>
        </p:nvSpPr>
        <p:spPr>
          <a:xfrm>
            <a:off x="739257" y="112077"/>
            <a:ext cx="773233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Today’s Agenda</a:t>
            </a:r>
          </a:p>
        </p:txBody>
      </p:sp>
      <p:sp>
        <p:nvSpPr>
          <p:cNvPr id="374" name="Deep Learning"/>
          <p:cNvSpPr txBox="1"/>
          <p:nvPr/>
        </p:nvSpPr>
        <p:spPr>
          <a:xfrm>
            <a:off x="484397" y="1319448"/>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Deep Learning</a:t>
            </a:r>
          </a:p>
        </p:txBody>
      </p:sp>
      <p:sp>
        <p:nvSpPr>
          <p:cNvPr id="375" name="Convolutional Neural Network (CNN)"/>
          <p:cNvSpPr txBox="1"/>
          <p:nvPr/>
        </p:nvSpPr>
        <p:spPr>
          <a:xfrm>
            <a:off x="484397" y="2401488"/>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Convolutional Neural Network (CNN)</a:t>
            </a:r>
          </a:p>
        </p:txBody>
      </p:sp>
      <p:sp>
        <p:nvSpPr>
          <p:cNvPr id="376" name="Convolution operation"/>
          <p:cNvSpPr txBox="1"/>
          <p:nvPr/>
        </p:nvSpPr>
        <p:spPr>
          <a:xfrm>
            <a:off x="936517" y="3077128"/>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Convolution operation</a:t>
            </a:r>
          </a:p>
        </p:txBody>
      </p:sp>
      <p:sp>
        <p:nvSpPr>
          <p:cNvPr id="377" name="Pooling operation"/>
          <p:cNvSpPr txBox="1"/>
          <p:nvPr/>
        </p:nvSpPr>
        <p:spPr>
          <a:xfrm>
            <a:off x="949217" y="4329571"/>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Pooling operation</a:t>
            </a:r>
          </a:p>
        </p:txBody>
      </p:sp>
      <p:sp>
        <p:nvSpPr>
          <p:cNvPr id="378" name="CNN: convolutional layer + nonlinearity + pooling layer"/>
          <p:cNvSpPr txBox="1"/>
          <p:nvPr/>
        </p:nvSpPr>
        <p:spPr>
          <a:xfrm>
            <a:off x="949217" y="4967111"/>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CNN: convolutional layer + nonlinearity + pooling layer</a:t>
            </a:r>
          </a:p>
        </p:txBody>
      </p:sp>
      <p:sp>
        <p:nvSpPr>
          <p:cNvPr id="379" name="Nonlinearity"/>
          <p:cNvSpPr txBox="1"/>
          <p:nvPr/>
        </p:nvSpPr>
        <p:spPr>
          <a:xfrm>
            <a:off x="949217" y="3677950"/>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Nonlinearity</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382" name="In classical CNN, we find another useful operation called pooling operation"/>
          <p:cNvSpPr txBox="1"/>
          <p:nvPr/>
        </p:nvSpPr>
        <p:spPr>
          <a:xfrm>
            <a:off x="367588" y="1973772"/>
            <a:ext cx="8408824" cy="7010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86690" indent="-186690" defTabSz="448055">
              <a:spcBef>
                <a:spcPts val="500"/>
              </a:spcBef>
              <a:buSzPct val="100000"/>
              <a:buChar char="•"/>
              <a:defRPr sz="1862"/>
            </a:pPr>
            <a:r>
              <a:t>In classical CNN, we find another useful operation called </a:t>
            </a:r>
            <a:r>
              <a:rPr b="1">
                <a:solidFill>
                  <a:srgbClr val="0433FF"/>
                </a:solidFill>
              </a:rPr>
              <a:t>pooling operation</a:t>
            </a:r>
          </a:p>
        </p:txBody>
      </p:sp>
      <p:sp>
        <p:nvSpPr>
          <p:cNvPr id="383" name="Pooling Operatio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Pooling Operation</a:t>
            </a:r>
          </a:p>
        </p:txBody>
      </p:sp>
      <p:pic>
        <p:nvPicPr>
          <p:cNvPr id="384" name="maxpool_animation.gif" descr="maxpool_animation.gif"/>
          <p:cNvPicPr>
            <a:picLocks noChangeAspect="0"/>
          </p:cNvPicPr>
          <p:nvPr/>
        </p:nvPicPr>
        <p:blipFill>
          <a:blip r:embed="rId3">
            <a:extLst/>
          </a:blip>
          <a:stretch>
            <a:fillRect/>
          </a:stretch>
        </p:blipFill>
        <p:spPr>
          <a:xfrm>
            <a:off x="2290750" y="4304425"/>
            <a:ext cx="4340725" cy="1931862"/>
          </a:xfrm>
          <a:prstGeom prst="rect">
            <a:avLst/>
          </a:prstGeom>
          <a:ln w="12700">
            <a:miter lim="400000"/>
          </a:ln>
        </p:spPr>
      </p:pic>
      <p:sp>
        <p:nvSpPr>
          <p:cNvPr id="385" name="Image data can get computationally inefficient, really quickly. To avoid this, we often toss in a layer that helps us to summarize and downsample the data"/>
          <p:cNvSpPr txBox="1"/>
          <p:nvPr/>
        </p:nvSpPr>
        <p:spPr>
          <a:xfrm>
            <a:off x="401009" y="1079487"/>
            <a:ext cx="8408825" cy="113166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80975" indent="-180975" defTabSz="434340">
              <a:spcBef>
                <a:spcPts val="500"/>
              </a:spcBef>
              <a:buSzPct val="100000"/>
              <a:buChar char="•"/>
              <a:defRPr sz="1804"/>
            </a:pPr>
            <a:r>
              <a:t>Image data can get computationally inefficient, really quickly. To avoid this, we often toss in a layer that helps us to </a:t>
            </a:r>
            <a:r>
              <a:rPr b="1"/>
              <a:t>summarize</a:t>
            </a:r>
            <a:r>
              <a:t> and </a:t>
            </a:r>
            <a:r>
              <a:rPr b="1"/>
              <a:t>downsample</a:t>
            </a:r>
            <a:r>
              <a:t> the data</a:t>
            </a:r>
          </a:p>
        </p:txBody>
      </p:sp>
      <p:sp>
        <p:nvSpPr>
          <p:cNvPr id="386" name="A common pooling operation is max pooling, and its goal is to locally summarize the convolution. It performs something like a convolution, but rather than taking the dot product, it takes the maximum element in the filter area"/>
          <p:cNvSpPr txBox="1"/>
          <p:nvPr/>
        </p:nvSpPr>
        <p:spPr>
          <a:xfrm>
            <a:off x="401010" y="2721361"/>
            <a:ext cx="8408824" cy="1669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77165" indent="-177165" defTabSz="425195">
              <a:spcBef>
                <a:spcPts val="500"/>
              </a:spcBef>
              <a:buSzPct val="100000"/>
              <a:buChar char="•"/>
              <a:defRPr sz="1767"/>
            </a:pPr>
            <a:r>
              <a:t>A common pooling operation is </a:t>
            </a:r>
            <a:r>
              <a:rPr b="1">
                <a:solidFill>
                  <a:srgbClr val="0433FF"/>
                </a:solidFill>
              </a:rPr>
              <a:t>max pooling</a:t>
            </a:r>
            <a:r>
              <a:t>, and its goal is to locally summarize the convolution. It performs something like a convolution, but rather than taking the dot product, it </a:t>
            </a:r>
            <a:r>
              <a:rPr>
                <a:solidFill>
                  <a:srgbClr val="0433FF"/>
                </a:solidFill>
              </a:rPr>
              <a:t>takes the maximum element in the filter area</a:t>
            </a:r>
          </a:p>
          <a:p>
            <a:pPr marL="177165" indent="-177165" defTabSz="425195">
              <a:spcBef>
                <a:spcPts val="500"/>
              </a:spcBef>
              <a:buSzPct val="100000"/>
              <a:buChar char="•"/>
              <a:defRPr sz="1767"/>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389" name="Pooling Operatio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Pooling Operation</a:t>
            </a:r>
          </a:p>
        </p:txBody>
      </p:sp>
      <p:sp>
        <p:nvSpPr>
          <p:cNvPr id="390" name="Pooling operation downsamples the volume spatially, independently in each depth slice of the input volume…"/>
          <p:cNvSpPr txBox="1"/>
          <p:nvPr/>
        </p:nvSpPr>
        <p:spPr>
          <a:xfrm>
            <a:off x="401010" y="1116081"/>
            <a:ext cx="8582353" cy="171888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71450" indent="-171450" defTabSz="411479">
              <a:spcBef>
                <a:spcPts val="500"/>
              </a:spcBef>
              <a:buSzPct val="100000"/>
              <a:buChar char="•"/>
              <a:defRPr sz="1710"/>
            </a:pPr>
            <a:r>
              <a:t>Pooling operation downsamples the volume spatially, i</a:t>
            </a:r>
            <a:r>
              <a:rPr b="1">
                <a:solidFill>
                  <a:srgbClr val="0433FF"/>
                </a:solidFill>
              </a:rPr>
              <a:t>ndependently in each depth slice of the input volume</a:t>
            </a:r>
          </a:p>
          <a:p>
            <a:pPr marL="171450" indent="-171450" defTabSz="411479">
              <a:spcBef>
                <a:spcPts val="500"/>
              </a:spcBef>
              <a:buSzPct val="100000"/>
              <a:buChar char="•"/>
              <a:defRPr sz="1710"/>
            </a:pPr>
            <a:r>
              <a:t>Besides max pooling, other pooling operations include: </a:t>
            </a:r>
            <a:r>
              <a:rPr b="1">
                <a:solidFill>
                  <a:srgbClr val="0433FF"/>
                </a:solidFill>
              </a:rPr>
              <a:t>sum pooling</a:t>
            </a:r>
            <a:r>
              <a:t>, </a:t>
            </a:r>
            <a:r>
              <a:rPr>
                <a:solidFill>
                  <a:srgbClr val="0433FF"/>
                </a:solidFill>
              </a:rPr>
              <a:t>average pooling</a:t>
            </a:r>
          </a:p>
          <a:p>
            <a:pPr marL="171450" indent="-171450" defTabSz="411479">
              <a:spcBef>
                <a:spcPts val="500"/>
              </a:spcBef>
              <a:buSzPct val="100000"/>
              <a:buChar char="•"/>
              <a:defRPr sz="1710"/>
            </a:pPr>
          </a:p>
        </p:txBody>
      </p:sp>
      <p:pic>
        <p:nvPicPr>
          <p:cNvPr id="391" name="Screen Shot 2022-03-01 at 3.09.44 PM.png" descr="Screen Shot 2022-03-01 at 3.09.44 PM.png"/>
          <p:cNvPicPr>
            <a:picLocks noChangeAspect="1"/>
          </p:cNvPicPr>
          <p:nvPr/>
        </p:nvPicPr>
        <p:blipFill>
          <a:blip r:embed="rId3">
            <a:extLst/>
          </a:blip>
          <a:srcRect l="3346" t="5337" r="4337" b="0"/>
          <a:stretch>
            <a:fillRect/>
          </a:stretch>
        </p:blipFill>
        <p:spPr>
          <a:xfrm>
            <a:off x="253455" y="3027152"/>
            <a:ext cx="8441387" cy="259061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394" name="CNN: A Composition of Convolutional Layers"/>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CNN: A Composition of Convolutional Layers</a:t>
            </a:r>
          </a:p>
        </p:txBody>
      </p:sp>
      <p:sp>
        <p:nvSpPr>
          <p:cNvPr id="395" name="We've talked about image data, convolutions, nonlinearity, max pooling, and how they are related to some computer vision tasks. Let's connect the dots"/>
          <p:cNvSpPr txBox="1"/>
          <p:nvPr/>
        </p:nvSpPr>
        <p:spPr>
          <a:xfrm>
            <a:off x="401009" y="1059372"/>
            <a:ext cx="8759814" cy="158487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We've talked about </a:t>
            </a:r>
            <a:r>
              <a:rPr b="1"/>
              <a:t>image data</a:t>
            </a:r>
            <a:r>
              <a:t>, </a:t>
            </a:r>
            <a:r>
              <a:rPr b="1"/>
              <a:t>convolutions</a:t>
            </a:r>
            <a:r>
              <a:t>, </a:t>
            </a:r>
            <a:r>
              <a:rPr b="1"/>
              <a:t>nonlinearity</a:t>
            </a:r>
            <a:r>
              <a:t>, </a:t>
            </a:r>
            <a:r>
              <a:rPr b="1"/>
              <a:t>max pooling</a:t>
            </a:r>
            <a:r>
              <a:t>, and how they are related to some computer vision tasks. Let's connect the dots</a:t>
            </a:r>
          </a:p>
        </p:txBody>
      </p:sp>
      <p:sp>
        <p:nvSpPr>
          <p:cNvPr id="396" name="input is an image (in this case a color image, so 3 channels—red, green, and blue)…"/>
          <p:cNvSpPr txBox="1"/>
          <p:nvPr/>
        </p:nvSpPr>
        <p:spPr>
          <a:xfrm>
            <a:off x="380689" y="2060132"/>
            <a:ext cx="8656150" cy="182739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1" marL="571500" indent="-190500">
              <a:spcBef>
                <a:spcPts val="600"/>
              </a:spcBef>
              <a:buSzPct val="100000"/>
              <a:buChar char="•"/>
              <a:defRPr sz="1400"/>
            </a:pPr>
            <a:r>
              <a:t>input is an image (in this case a color image, so 3 channels—red, green, and blue)</a:t>
            </a:r>
          </a:p>
          <a:p>
            <a:pPr lvl="1" marL="571500" indent="-190500">
              <a:spcBef>
                <a:spcPts val="600"/>
              </a:spcBef>
              <a:buSzPct val="100000"/>
              <a:buChar char="•"/>
              <a:defRPr sz="1400"/>
            </a:pPr>
            <a:r>
              <a:t>there are several filters, not just one.</a:t>
            </a:r>
          </a:p>
          <a:p>
            <a:pPr lvl="1" marL="571500" indent="-190500">
              <a:spcBef>
                <a:spcPts val="600"/>
              </a:spcBef>
              <a:buSzPct val="100000"/>
              <a:buChar char="•"/>
              <a:defRPr sz="1400"/>
            </a:pPr>
            <a:r>
              <a:t>Conv2D</a:t>
            </a:r>
            <a:r>
              <a:t> layers with </a:t>
            </a:r>
            <a:r>
              <a:t>ReLU</a:t>
            </a:r>
            <a:r>
              <a:t> are often followed by </a:t>
            </a:r>
            <a:r>
              <a:t>maxpool</a:t>
            </a:r>
          </a:p>
          <a:p>
            <a:pPr lvl="1" marL="571500" indent="-190500">
              <a:spcBef>
                <a:spcPts val="600"/>
              </a:spcBef>
              <a:buSzPct val="100000"/>
              <a:buChar char="•"/>
              <a:defRPr sz="1400"/>
            </a:pPr>
            <a:r>
              <a:t>towards the end of the model, we switch to fully connected (</a:t>
            </a:r>
            <a:r>
              <a:t>Dense</a:t>
            </a:r>
            <a:r>
              <a:t>) layer</a:t>
            </a:r>
          </a:p>
          <a:p>
            <a:pPr lvl="1" marL="571500" indent="-190500">
              <a:spcBef>
                <a:spcPts val="600"/>
              </a:spcBef>
              <a:buSzPct val="100000"/>
              <a:buChar char="•"/>
              <a:defRPr sz="1400"/>
            </a:pPr>
            <a:r>
              <a:t>We have as many output nodes as we have classes to predict</a:t>
            </a:r>
          </a:p>
        </p:txBody>
      </p:sp>
      <p:pic>
        <p:nvPicPr>
          <p:cNvPr id="397" name="Screen Shot 2023-11-16 at 12.24.22 AM.png" descr="Screen Shot 2023-11-16 at 12.24.22 AM.png"/>
          <p:cNvPicPr>
            <a:picLocks noChangeAspect="1"/>
          </p:cNvPicPr>
          <p:nvPr/>
        </p:nvPicPr>
        <p:blipFill>
          <a:blip r:embed="rId3">
            <a:extLst/>
          </a:blip>
          <a:stretch>
            <a:fillRect/>
          </a:stretch>
        </p:blipFill>
        <p:spPr>
          <a:xfrm>
            <a:off x="854404" y="3697443"/>
            <a:ext cx="7435192" cy="2442876"/>
          </a:xfrm>
          <a:prstGeom prst="rect">
            <a:avLst/>
          </a:prstGeom>
          <a:ln w="12700">
            <a:miter lim="400000"/>
          </a:ln>
        </p:spPr>
      </p:pic>
      <p:sp>
        <p:nvSpPr>
          <p:cNvPr id="398" name="Reference"/>
          <p:cNvSpPr txBox="1"/>
          <p:nvPr/>
        </p:nvSpPr>
        <p:spPr>
          <a:xfrm>
            <a:off x="4117628" y="6219630"/>
            <a:ext cx="908744" cy="2438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100" u="sng">
                <a:solidFill>
                  <a:srgbClr val="0000FF"/>
                </a:solidFill>
                <a:uFill>
                  <a:solidFill>
                    <a:srgbClr val="0000FF"/>
                  </a:solidFill>
                </a:uFill>
                <a:hlinkClick r:id="rId4"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4" invalidUrl="" action="" tgtFrame="" tooltip="" history="1" highlightClick="0" endSnd="0"/>
              </a:rPr>
              <a:t>Reference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141" name="Convolutional Neural Network (CNN): another type of neural network"/>
          <p:cNvSpPr txBox="1"/>
          <p:nvPr/>
        </p:nvSpPr>
        <p:spPr>
          <a:xfrm>
            <a:off x="417079" y="1627334"/>
            <a:ext cx="8199720" cy="51449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Convolutional Neural Network (CNN): another type of neural network</a:t>
            </a:r>
          </a:p>
        </p:txBody>
      </p:sp>
      <p:sp>
        <p:nvSpPr>
          <p:cNvPr id="142" name="Convolution operation"/>
          <p:cNvSpPr txBox="1"/>
          <p:nvPr/>
        </p:nvSpPr>
        <p:spPr>
          <a:xfrm>
            <a:off x="869199" y="2302974"/>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Convolution operation</a:t>
            </a:r>
          </a:p>
        </p:txBody>
      </p:sp>
      <p:sp>
        <p:nvSpPr>
          <p:cNvPr id="143" name="Pooling operation"/>
          <p:cNvSpPr txBox="1"/>
          <p:nvPr/>
        </p:nvSpPr>
        <p:spPr>
          <a:xfrm>
            <a:off x="881899" y="3555416"/>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Pooling operation</a:t>
            </a:r>
          </a:p>
        </p:txBody>
      </p:sp>
      <p:sp>
        <p:nvSpPr>
          <p:cNvPr id="144" name="CNN: convolutional layer + nonlinearity + pooling layer"/>
          <p:cNvSpPr txBox="1"/>
          <p:nvPr/>
        </p:nvSpPr>
        <p:spPr>
          <a:xfrm>
            <a:off x="881899" y="4192956"/>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CNN: convolutional layer + nonlinearity + pooling layer</a:t>
            </a:r>
          </a:p>
        </p:txBody>
      </p:sp>
      <p:sp>
        <p:nvSpPr>
          <p:cNvPr id="145" name="Nonlinearity"/>
          <p:cNvSpPr txBox="1"/>
          <p:nvPr/>
        </p:nvSpPr>
        <p:spPr>
          <a:xfrm>
            <a:off x="881899" y="2903795"/>
            <a:ext cx="7515268" cy="497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40631" indent="-240631">
              <a:spcBef>
                <a:spcPts val="600"/>
              </a:spcBef>
              <a:buSzPct val="100000"/>
              <a:buChar char="•"/>
              <a:defRPr sz="1900"/>
            </a:lvl1pPr>
          </a:lstStyle>
          <a:p>
            <a:pPr/>
            <a:r>
              <a:t>Nonlinearity</a:t>
            </a:r>
          </a:p>
        </p:txBody>
      </p:sp>
      <p:sp>
        <p:nvSpPr>
          <p:cNvPr id="146" name="Today’s Agenda"/>
          <p:cNvSpPr txBox="1"/>
          <p:nvPr/>
        </p:nvSpPr>
        <p:spPr>
          <a:xfrm>
            <a:off x="457200" y="71437"/>
            <a:ext cx="8229600"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400">
                <a:solidFill>
                  <a:srgbClr val="0000FF"/>
                </a:solidFill>
              </a:defRPr>
            </a:lvl1pPr>
          </a:lstStyle>
          <a:p>
            <a:pPr/>
            <a:r>
              <a:t>Today’s Agenda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149" name="Convolutional Neural Network (CN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Convolutional Neural Network (CNN)</a:t>
            </a:r>
          </a:p>
        </p:txBody>
      </p:sp>
      <p:sp>
        <p:nvSpPr>
          <p:cNvPr id="150" name="A convolutional neural network that applies convolutional filters on grid-like input such as a image"/>
          <p:cNvSpPr txBox="1"/>
          <p:nvPr/>
        </p:nvSpPr>
        <p:spPr>
          <a:xfrm>
            <a:off x="401009" y="1059372"/>
            <a:ext cx="8759814" cy="113518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A </a:t>
            </a:r>
            <a:r>
              <a:rPr b="1"/>
              <a:t>convolutional neural network</a:t>
            </a:r>
            <a:r>
              <a:t> that applies </a:t>
            </a:r>
            <a:r>
              <a:rPr b="1">
                <a:solidFill>
                  <a:srgbClr val="0433FF"/>
                </a:solidFill>
              </a:rPr>
              <a:t>convolutional filters</a:t>
            </a:r>
            <a:r>
              <a:t> on grid-like input such as a image</a:t>
            </a:r>
          </a:p>
        </p:txBody>
      </p:sp>
      <p:sp>
        <p:nvSpPr>
          <p:cNvPr id="151" name="Image data is represented as a two-dimensional grid of pixels, either grayscale (monochromatic) or color (RBG)…"/>
          <p:cNvSpPr txBox="1"/>
          <p:nvPr/>
        </p:nvSpPr>
        <p:spPr>
          <a:xfrm>
            <a:off x="401009" y="2989868"/>
            <a:ext cx="4258918" cy="291671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88595" indent="-188595" defTabSz="452627">
              <a:spcBef>
                <a:spcPts val="500"/>
              </a:spcBef>
              <a:buSzPct val="100000"/>
              <a:buChar char="•"/>
              <a:defRPr sz="1881"/>
            </a:pPr>
            <a:r>
              <a:t>Image data is represented as a two-dimensional grid of pixels, either grayscale (monochromatic) or color (RBG)</a:t>
            </a:r>
          </a:p>
          <a:p>
            <a:pPr lvl="1" marL="565784" indent="-188595" defTabSz="452627">
              <a:spcBef>
                <a:spcPts val="500"/>
              </a:spcBef>
              <a:buSzPct val="100000"/>
              <a:buChar char="•"/>
              <a:defRPr sz="1485"/>
            </a:pPr>
            <a:r>
              <a:t>each pixel corresponds to one or multiple numeric values: if it's grayscale, it is one number, if it's color, it corresponds to 3 numbers (a red, a green and a blue value)</a:t>
            </a:r>
          </a:p>
          <a:p>
            <a:pPr marL="188595" indent="-188595" defTabSz="452627">
              <a:spcBef>
                <a:spcPts val="500"/>
              </a:spcBef>
              <a:buSzPct val="100000"/>
              <a:buChar char="•"/>
              <a:defRPr sz="1881"/>
            </a:pPr>
          </a:p>
        </p:txBody>
      </p:sp>
      <p:pic>
        <p:nvPicPr>
          <p:cNvPr id="152" name="Picture 6" descr="Picture 6"/>
          <p:cNvPicPr>
            <a:picLocks noChangeAspect="1"/>
          </p:cNvPicPr>
          <p:nvPr/>
        </p:nvPicPr>
        <p:blipFill>
          <a:blip r:embed="rId3">
            <a:extLst/>
          </a:blip>
          <a:stretch>
            <a:fillRect/>
          </a:stretch>
        </p:blipFill>
        <p:spPr>
          <a:xfrm>
            <a:off x="6493374" y="4856110"/>
            <a:ext cx="1203420" cy="1621402"/>
          </a:xfrm>
          <a:prstGeom prst="rect">
            <a:avLst/>
          </a:prstGeom>
          <a:ln>
            <a:solidFill>
              <a:srgbClr val="000000"/>
            </a:solidFill>
          </a:ln>
        </p:spPr>
      </p:pic>
      <p:pic>
        <p:nvPicPr>
          <p:cNvPr id="153" name="Picture 7" descr="Picture 7"/>
          <p:cNvPicPr>
            <a:picLocks noChangeAspect="1"/>
          </p:cNvPicPr>
          <p:nvPr/>
        </p:nvPicPr>
        <p:blipFill>
          <a:blip r:embed="rId4">
            <a:extLst/>
          </a:blip>
          <a:stretch>
            <a:fillRect/>
          </a:stretch>
        </p:blipFill>
        <p:spPr>
          <a:xfrm>
            <a:off x="6489837" y="3149407"/>
            <a:ext cx="1210494" cy="1630932"/>
          </a:xfrm>
          <a:prstGeom prst="rect">
            <a:avLst/>
          </a:prstGeom>
          <a:ln>
            <a:solidFill>
              <a:srgbClr val="000000"/>
            </a:solidFill>
          </a:ln>
        </p:spPr>
      </p:pic>
      <p:pic>
        <p:nvPicPr>
          <p:cNvPr id="154" name="Picture 8" descr="Picture 8"/>
          <p:cNvPicPr>
            <a:picLocks noChangeAspect="1"/>
          </p:cNvPicPr>
          <p:nvPr/>
        </p:nvPicPr>
        <p:blipFill>
          <a:blip r:embed="rId5">
            <a:extLst/>
          </a:blip>
          <a:stretch>
            <a:fillRect/>
          </a:stretch>
        </p:blipFill>
        <p:spPr>
          <a:xfrm>
            <a:off x="6489837" y="1442703"/>
            <a:ext cx="1210494" cy="1630933"/>
          </a:xfrm>
          <a:prstGeom prst="rect">
            <a:avLst/>
          </a:prstGeom>
          <a:ln>
            <a:solidFill>
              <a:srgbClr val="000000"/>
            </a:solidFill>
          </a:ln>
        </p:spPr>
      </p:pic>
      <p:pic>
        <p:nvPicPr>
          <p:cNvPr id="155" name="Picture 10" descr="Picture 10"/>
          <p:cNvPicPr>
            <a:picLocks noChangeAspect="1"/>
          </p:cNvPicPr>
          <p:nvPr/>
        </p:nvPicPr>
        <p:blipFill>
          <a:blip r:embed="rId6">
            <a:extLst/>
          </a:blip>
          <a:stretch>
            <a:fillRect/>
          </a:stretch>
        </p:blipFill>
        <p:spPr>
          <a:xfrm>
            <a:off x="4655729" y="3228082"/>
            <a:ext cx="1210494" cy="1630932"/>
          </a:xfrm>
          <a:prstGeom prst="rect">
            <a:avLst/>
          </a:prstGeom>
          <a:ln>
            <a:solidFill>
              <a:srgbClr val="000000"/>
            </a:solidFill>
          </a:ln>
        </p:spPr>
      </p:pic>
      <p:sp>
        <p:nvSpPr>
          <p:cNvPr id="156" name="TextBox 5"/>
          <p:cNvSpPr txBox="1"/>
          <p:nvPr/>
        </p:nvSpPr>
        <p:spPr>
          <a:xfrm>
            <a:off x="7874661" y="2126044"/>
            <a:ext cx="959898" cy="26425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defRPr sz="1200">
                <a:latin typeface="Arial"/>
                <a:ea typeface="Arial"/>
                <a:cs typeface="Arial"/>
                <a:sym typeface="Arial"/>
              </a:defRPr>
            </a:lvl1pPr>
          </a:lstStyle>
          <a:p>
            <a:pPr/>
            <a:r>
              <a:t>Red channel</a:t>
            </a:r>
          </a:p>
        </p:txBody>
      </p:sp>
      <p:sp>
        <p:nvSpPr>
          <p:cNvPr id="157" name="Line"/>
          <p:cNvSpPr/>
          <p:nvPr/>
        </p:nvSpPr>
        <p:spPr>
          <a:xfrm flipV="1">
            <a:off x="5897880" y="2425121"/>
            <a:ext cx="512756" cy="783622"/>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158" name="TextBox 5"/>
          <p:cNvSpPr txBox="1"/>
          <p:nvPr/>
        </p:nvSpPr>
        <p:spPr>
          <a:xfrm>
            <a:off x="7874661" y="3832747"/>
            <a:ext cx="1103890" cy="264252"/>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defRPr sz="1200">
                <a:latin typeface="Arial"/>
                <a:ea typeface="Arial"/>
                <a:cs typeface="Arial"/>
                <a:sym typeface="Arial"/>
              </a:defRPr>
            </a:lvl1pPr>
          </a:lstStyle>
          <a:p>
            <a:pPr/>
            <a:r>
              <a:t>Green channel</a:t>
            </a:r>
          </a:p>
        </p:txBody>
      </p:sp>
      <p:sp>
        <p:nvSpPr>
          <p:cNvPr id="159" name="TextBox 5"/>
          <p:cNvSpPr txBox="1"/>
          <p:nvPr/>
        </p:nvSpPr>
        <p:spPr>
          <a:xfrm>
            <a:off x="7874661" y="5534686"/>
            <a:ext cx="985348" cy="26425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defRPr sz="1200">
                <a:latin typeface="Arial"/>
                <a:ea typeface="Arial"/>
                <a:cs typeface="Arial"/>
                <a:sym typeface="Arial"/>
              </a:defRPr>
            </a:lvl1pPr>
          </a:lstStyle>
          <a:p>
            <a:pPr/>
            <a:r>
              <a:t>Blue channel</a:t>
            </a:r>
          </a:p>
        </p:txBody>
      </p:sp>
      <p:sp>
        <p:nvSpPr>
          <p:cNvPr id="160" name="Line"/>
          <p:cNvSpPr/>
          <p:nvPr/>
        </p:nvSpPr>
        <p:spPr>
          <a:xfrm>
            <a:off x="5897956" y="4930863"/>
            <a:ext cx="512756" cy="823215"/>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161" name="Line"/>
          <p:cNvSpPr/>
          <p:nvPr/>
        </p:nvSpPr>
        <p:spPr>
          <a:xfrm>
            <a:off x="5961456" y="4040561"/>
            <a:ext cx="501976"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162" name="TextBox 5"/>
          <p:cNvSpPr txBox="1"/>
          <p:nvPr/>
        </p:nvSpPr>
        <p:spPr>
          <a:xfrm>
            <a:off x="4793640" y="5006404"/>
            <a:ext cx="925743" cy="26425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defRPr sz="1200">
                <a:latin typeface="Arial"/>
                <a:ea typeface="Arial"/>
                <a:cs typeface="Arial"/>
                <a:sym typeface="Arial"/>
              </a:defRPr>
            </a:lvl1pPr>
          </a:lstStyle>
          <a:p>
            <a:pPr/>
            <a:r>
              <a:t>Color 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302950 -0.299320" origin="layout" pathEditMode="relative">
                                      <p:cBhvr>
                                        <p:cTn id="6" dur="2000" fill="hold"/>
                                        <p:tgtEl>
                                          <p:spTgt spid="154"/>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02432 0.012955" origin="layout" pathEditMode="relative">
                                      <p:cBhvr>
                                        <p:cTn id="9" dur="2000" fill="hold"/>
                                        <p:tgtEl>
                                          <p:spTgt spid="153"/>
                                        </p:tgtEl>
                                        <p:attrNameLst>
                                          <p:attrName>ppt_x</p:attrName>
                                          <p:attrName>ppt_y</p:attrName>
                                        </p:attrNameLst>
                                      </p:cBhvr>
                                    </p:animMotion>
                                  </p:childTnLst>
                                </p:cTn>
                              </p:par>
                            </p:childTnLst>
                          </p:cTn>
                        </p:par>
                        <p:par>
                          <p:cTn id="10" fill="hold">
                            <p:stCondLst>
                              <p:cond delay="0"/>
                            </p:stCondLst>
                            <p:childTnLst>
                              <p:par>
                                <p:cTn id="11" presetClass="path" nodeType="withEffect" presetSubtype="0" presetID="-1" grpId="3" accel="50000" decel="50000" fill="hold">
                                  <p:stCondLst>
                                    <p:cond delay="0"/>
                                  </p:stCondLst>
                                  <p:childTnLst>
                                    <p:animMotion path="M 0.000000 0.000000 L 0.302952 0.333095" origin="layout" pathEditMode="relative">
                                      <p:cBhvr>
                                        <p:cTn id="12" dur="2000" fill="hold"/>
                                        <p:tgtEl>
                                          <p:spTgt spid="152"/>
                                        </p:tgtEl>
                                        <p:attrNameLst>
                                          <p:attrName>ppt_x</p:attrName>
                                          <p:attrName>ppt_y</p:attrName>
                                        </p:attrNameLst>
                                      </p:cBhvr>
                                    </p:animMotion>
                                  </p:childTnLst>
                                </p:cTn>
                              </p:par>
                            </p:childTnLst>
                          </p:cTn>
                        </p:par>
                        <p:par>
                          <p:cTn id="13" fill="hold">
                            <p:stCondLst>
                              <p:cond delay="2000"/>
                            </p:stCondLst>
                            <p:childTnLst>
                              <p:par>
                                <p:cTn id="14" presetClass="entr" nodeType="afterEffect" presetID="10" grpId="4" fill="hold">
                                  <p:stCondLst>
                                    <p:cond delay="0"/>
                                  </p:stCondLst>
                                  <p:iterate type="el" backwards="0">
                                    <p:tmAbs val="0"/>
                                  </p:iterate>
                                  <p:childTnLst>
                                    <p:set>
                                      <p:cBhvr>
                                        <p:cTn id="15" fill="hold"/>
                                        <p:tgtEl>
                                          <p:spTgt spid="156"/>
                                        </p:tgtEl>
                                        <p:attrNameLst>
                                          <p:attrName>style.visibility</p:attrName>
                                        </p:attrNameLst>
                                      </p:cBhvr>
                                      <p:to>
                                        <p:strVal val="visible"/>
                                      </p:to>
                                    </p:set>
                                    <p:animEffect filter="fade" transition="in">
                                      <p:cBhvr>
                                        <p:cTn id="16" dur="1000"/>
                                        <p:tgtEl>
                                          <p:spTgt spid="156"/>
                                        </p:tgtEl>
                                      </p:cBhvr>
                                    </p:animEffect>
                                  </p:childTnLst>
                                </p:cTn>
                              </p:par>
                            </p:childTnLst>
                          </p:cTn>
                        </p:par>
                        <p:par>
                          <p:cTn id="17" fill="hold">
                            <p:stCondLst>
                              <p:cond delay="3000"/>
                            </p:stCondLst>
                            <p:childTnLst>
                              <p:par>
                                <p:cTn id="18" presetClass="entr" nodeType="afterEffect" presetID="10" grpId="5" fill="hold">
                                  <p:stCondLst>
                                    <p:cond delay="0"/>
                                  </p:stCondLst>
                                  <p:iterate type="el" backwards="0">
                                    <p:tmAbs val="0"/>
                                  </p:iterate>
                                  <p:childTnLst>
                                    <p:set>
                                      <p:cBhvr>
                                        <p:cTn id="19" fill="hold"/>
                                        <p:tgtEl>
                                          <p:spTgt spid="158"/>
                                        </p:tgtEl>
                                        <p:attrNameLst>
                                          <p:attrName>style.visibility</p:attrName>
                                        </p:attrNameLst>
                                      </p:cBhvr>
                                      <p:to>
                                        <p:strVal val="visible"/>
                                      </p:to>
                                    </p:set>
                                    <p:animEffect filter="fade" transition="in">
                                      <p:cBhvr>
                                        <p:cTn id="20" dur="1000"/>
                                        <p:tgtEl>
                                          <p:spTgt spid="158"/>
                                        </p:tgtEl>
                                      </p:cBhvr>
                                    </p:animEffect>
                                  </p:childTnLst>
                                </p:cTn>
                              </p:par>
                            </p:childTnLst>
                          </p:cTn>
                        </p:par>
                        <p:par>
                          <p:cTn id="21" fill="hold">
                            <p:stCondLst>
                              <p:cond delay="4000"/>
                            </p:stCondLst>
                            <p:childTnLst>
                              <p:par>
                                <p:cTn id="22" presetClass="entr" nodeType="afterEffect" presetID="10" grpId="6" fill="hold">
                                  <p:stCondLst>
                                    <p:cond delay="0"/>
                                  </p:stCondLst>
                                  <p:iterate type="el" backwards="0">
                                    <p:tmAbs val="0"/>
                                  </p:iterate>
                                  <p:childTnLst>
                                    <p:set>
                                      <p:cBhvr>
                                        <p:cTn id="23" fill="hold"/>
                                        <p:tgtEl>
                                          <p:spTgt spid="159"/>
                                        </p:tgtEl>
                                        <p:attrNameLst>
                                          <p:attrName>style.visibility</p:attrName>
                                        </p:attrNameLst>
                                      </p:cBhvr>
                                      <p:to>
                                        <p:strVal val="visible"/>
                                      </p:to>
                                    </p:set>
                                    <p:animEffect filter="fade" transition="in">
                                      <p:cBhvr>
                                        <p:cTn id="24" dur="1000"/>
                                        <p:tgtEl>
                                          <p:spTgt spid="159"/>
                                        </p:tgtEl>
                                      </p:cBhvr>
                                    </p:animEffect>
                                  </p:childTnLst>
                                </p:cTn>
                              </p:par>
                            </p:childTnLst>
                          </p:cTn>
                        </p:par>
                        <p:par>
                          <p:cTn id="25" fill="hold">
                            <p:stCondLst>
                              <p:cond delay="5000"/>
                            </p:stCondLst>
                            <p:childTnLst>
                              <p:par>
                                <p:cTn id="26" presetClass="entr" nodeType="afterEffect" presetID="10" grpId="7" fill="hold">
                                  <p:stCondLst>
                                    <p:cond delay="0"/>
                                  </p:stCondLst>
                                  <p:iterate type="el" backwards="0">
                                    <p:tmAbs val="0"/>
                                  </p:iterate>
                                  <p:childTnLst>
                                    <p:set>
                                      <p:cBhvr>
                                        <p:cTn id="27" fill="hold"/>
                                        <p:tgtEl>
                                          <p:spTgt spid="162"/>
                                        </p:tgtEl>
                                        <p:attrNameLst>
                                          <p:attrName>style.visibility</p:attrName>
                                        </p:attrNameLst>
                                      </p:cBhvr>
                                      <p:to>
                                        <p:strVal val="visible"/>
                                      </p:to>
                                    </p:set>
                                    <p:animEffect filter="fade" transition="in">
                                      <p:cBhvr>
                                        <p:cTn id="28"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4"/>
      <p:bldP build="whole" bldLvl="1" animBg="1" rev="0" advAuto="0" spid="158" grpId="5"/>
      <p:bldP build="whole" bldLvl="1" animBg="1" rev="0" advAuto="0" spid="159" grpId="6"/>
      <p:bldP build="whole" bldLvl="1" animBg="1" rev="0" advAuto="0" spid="162" grpId="7"/>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165" name="Convolutional Neural Network (CN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Convolutional Neural Network (CNN)</a:t>
            </a:r>
          </a:p>
        </p:txBody>
      </p:sp>
      <p:sp>
        <p:nvSpPr>
          <p:cNvPr id="166" name="A convolutional neural network that applies convolutional filters on grid-like input such as a image"/>
          <p:cNvSpPr txBox="1"/>
          <p:nvPr/>
        </p:nvSpPr>
        <p:spPr>
          <a:xfrm>
            <a:off x="401009" y="1059372"/>
            <a:ext cx="8759814" cy="113518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A </a:t>
            </a:r>
            <a:r>
              <a:rPr b="1"/>
              <a:t>convolutional neural network</a:t>
            </a:r>
            <a:r>
              <a:t> that applies </a:t>
            </a:r>
            <a:r>
              <a:rPr b="1">
                <a:solidFill>
                  <a:srgbClr val="0433FF"/>
                </a:solidFill>
              </a:rPr>
              <a:t>convolutional filters</a:t>
            </a:r>
            <a:r>
              <a:t> on grid-like input such as a image</a:t>
            </a:r>
          </a:p>
        </p:txBody>
      </p:sp>
      <p:pic>
        <p:nvPicPr>
          <p:cNvPr id="167" name="day22_rgb_exp.png" descr="day22_rgb_exp.png"/>
          <p:cNvPicPr>
            <a:picLocks noChangeAspect="1"/>
          </p:cNvPicPr>
          <p:nvPr/>
        </p:nvPicPr>
        <p:blipFill>
          <a:blip r:embed="rId3">
            <a:extLst/>
          </a:blip>
          <a:stretch>
            <a:fillRect/>
          </a:stretch>
        </p:blipFill>
        <p:spPr>
          <a:xfrm>
            <a:off x="1595317" y="2090684"/>
            <a:ext cx="5833647" cy="349302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170" name="Convolutional Neural Network (CN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Convolutional Neural Network (CNN)</a:t>
            </a:r>
          </a:p>
        </p:txBody>
      </p:sp>
      <p:sp>
        <p:nvSpPr>
          <p:cNvPr id="171" name="A convolutional neural network that applies convolutional filters on grid-like input such as a image"/>
          <p:cNvSpPr txBox="1"/>
          <p:nvPr/>
        </p:nvSpPr>
        <p:spPr>
          <a:xfrm>
            <a:off x="401009" y="1059372"/>
            <a:ext cx="8759814" cy="113518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A </a:t>
            </a:r>
            <a:r>
              <a:rPr b="1"/>
              <a:t>convolutional neural network</a:t>
            </a:r>
            <a:r>
              <a:t> that applies </a:t>
            </a:r>
            <a:r>
              <a:rPr b="1">
                <a:solidFill>
                  <a:srgbClr val="0433FF"/>
                </a:solidFill>
              </a:rPr>
              <a:t>convolutional filters</a:t>
            </a:r>
            <a:r>
              <a:t> on grid-like input such as a image</a:t>
            </a:r>
          </a:p>
        </p:txBody>
      </p:sp>
      <p:sp>
        <p:nvSpPr>
          <p:cNvPr id="172" name="In order to capture the local dependence of images, we use convolutional filters. A convolutional filter, aka kernel:…"/>
          <p:cNvSpPr txBox="1"/>
          <p:nvPr/>
        </p:nvSpPr>
        <p:spPr>
          <a:xfrm>
            <a:off x="482289" y="4529012"/>
            <a:ext cx="8597254" cy="264635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75260" indent="-175260" defTabSz="420623">
              <a:spcBef>
                <a:spcPts val="500"/>
              </a:spcBef>
              <a:buSzPct val="100000"/>
              <a:buChar char="•"/>
              <a:defRPr sz="1748"/>
            </a:pPr>
            <a:r>
              <a:t>In order to capture the local dependence of images, we use </a:t>
            </a:r>
            <a:r>
              <a:rPr b="1"/>
              <a:t>convolutional filters</a:t>
            </a:r>
            <a:r>
              <a:t>. </a:t>
            </a:r>
            <a:r>
              <a:t>A </a:t>
            </a:r>
            <a:r>
              <a:t>convolutional filter</a:t>
            </a:r>
            <a:r>
              <a:t>, aka kernel:</a:t>
            </a:r>
          </a:p>
          <a:p>
            <a:pPr lvl="1" marL="525780" indent="-175260" defTabSz="420623">
              <a:spcBef>
                <a:spcPts val="500"/>
              </a:spcBef>
              <a:buSzPct val="100000"/>
              <a:buChar char="•"/>
              <a:defRPr sz="1748"/>
            </a:pPr>
            <a:r>
              <a:t>is smaller than the input data (usually 3x3 or 5x5 or 7x7)</a:t>
            </a:r>
          </a:p>
          <a:p>
            <a:pPr lvl="1" marL="525780" indent="-175260" defTabSz="420623">
              <a:spcBef>
                <a:spcPts val="500"/>
              </a:spcBef>
              <a:buSzPct val="100000"/>
              <a:buChar char="•"/>
              <a:defRPr sz="1748"/>
            </a:pPr>
            <a:r>
              <a:t>uses dot product multiplication between a piece of the input that is the size of the filter and the filter</a:t>
            </a:r>
          </a:p>
          <a:p>
            <a:pPr lvl="1" marL="525780" indent="-175260" defTabSz="420623">
              <a:spcBef>
                <a:spcPts val="500"/>
              </a:spcBef>
              <a:buSzPct val="100000"/>
              <a:buChar char="•"/>
              <a:defRPr sz="1748"/>
            </a:pPr>
            <a:r>
              <a:t>scans over the image from the upper left to the bottom right</a:t>
            </a:r>
          </a:p>
          <a:p>
            <a:pPr defTabSz="420623">
              <a:defRPr sz="1104">
                <a:latin typeface="Times Roman"/>
                <a:ea typeface="Times Roman"/>
                <a:cs typeface="Times Roman"/>
                <a:sym typeface="Times Roman"/>
              </a:defRPr>
            </a:pPr>
          </a:p>
          <a:p>
            <a:pPr marL="175260" indent="-175260" defTabSz="420623">
              <a:spcBef>
                <a:spcPts val="500"/>
              </a:spcBef>
              <a:buSzPct val="100000"/>
              <a:buChar char="•"/>
              <a:defRPr sz="1748"/>
            </a:pPr>
          </a:p>
        </p:txBody>
      </p:sp>
      <p:pic>
        <p:nvPicPr>
          <p:cNvPr id="173" name="day22_local.png" descr="day22_local.png"/>
          <p:cNvPicPr>
            <a:picLocks noChangeAspect="1"/>
          </p:cNvPicPr>
          <p:nvPr/>
        </p:nvPicPr>
        <p:blipFill>
          <a:blip r:embed="rId3">
            <a:extLst/>
          </a:blip>
          <a:stretch>
            <a:fillRect/>
          </a:stretch>
        </p:blipFill>
        <p:spPr>
          <a:xfrm>
            <a:off x="2028203" y="2083293"/>
            <a:ext cx="5087594" cy="224437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176" name="What does a convolution operation do?"/>
          <p:cNvSpPr txBox="1"/>
          <p:nvPr/>
        </p:nvSpPr>
        <p:spPr>
          <a:xfrm>
            <a:off x="401009" y="1059372"/>
            <a:ext cx="8408825" cy="113518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What does a </a:t>
            </a:r>
            <a:r>
              <a:rPr b="1">
                <a:solidFill>
                  <a:srgbClr val="0433FF"/>
                </a:solidFill>
              </a:rPr>
              <a:t>convolution operation </a:t>
            </a:r>
            <a:r>
              <a:t>do?</a:t>
            </a:r>
          </a:p>
        </p:txBody>
      </p:sp>
      <p:sp>
        <p:nvSpPr>
          <p:cNvPr id="177" name="Rectangle 5"/>
          <p:cNvSpPr/>
          <p:nvPr/>
        </p:nvSpPr>
        <p:spPr>
          <a:xfrm>
            <a:off x="3728720" y="3373120"/>
            <a:ext cx="2362201" cy="2362201"/>
          </a:xfrm>
          <a:prstGeom prst="rect">
            <a:avLst/>
          </a:prstGeom>
          <a:ln>
            <a:solidFill>
              <a:srgbClr val="000000"/>
            </a:solidFill>
            <a:miter/>
          </a:ln>
        </p:spPr>
        <p:txBody>
          <a:bodyPr lIns="45719" rIns="45719" anchor="ctr"/>
          <a:lstStyle/>
          <a:p>
            <a:pPr algn="ctr" defTabSz="914400">
              <a:defRPr>
                <a:latin typeface="Arial"/>
                <a:ea typeface="Arial"/>
                <a:cs typeface="Arial"/>
                <a:sym typeface="Arial"/>
              </a:defRPr>
            </a:pPr>
          </a:p>
        </p:txBody>
      </p:sp>
      <p:pic>
        <p:nvPicPr>
          <p:cNvPr id="178" name="Picture 7" descr="Picture 7"/>
          <p:cNvPicPr>
            <a:picLocks noChangeAspect="1"/>
          </p:cNvPicPr>
          <p:nvPr/>
        </p:nvPicPr>
        <p:blipFill>
          <a:blip r:embed="rId3">
            <a:extLst/>
          </a:blip>
          <a:stretch>
            <a:fillRect/>
          </a:stretch>
        </p:blipFill>
        <p:spPr>
          <a:xfrm>
            <a:off x="1526857" y="3463607"/>
            <a:ext cx="746126" cy="747713"/>
          </a:xfrm>
          <a:prstGeom prst="rect">
            <a:avLst/>
          </a:prstGeom>
          <a:ln w="12700">
            <a:miter lim="400000"/>
          </a:ln>
        </p:spPr>
      </p:pic>
      <p:pic>
        <p:nvPicPr>
          <p:cNvPr id="179" name="Picture 8" descr="Picture 8"/>
          <p:cNvPicPr>
            <a:picLocks noChangeAspect="1"/>
          </p:cNvPicPr>
          <p:nvPr/>
        </p:nvPicPr>
        <p:blipFill>
          <a:blip r:embed="rId4">
            <a:extLst/>
          </a:blip>
          <a:stretch>
            <a:fillRect/>
          </a:stretch>
        </p:blipFill>
        <p:spPr>
          <a:xfrm>
            <a:off x="1525269" y="3449320"/>
            <a:ext cx="747714" cy="747714"/>
          </a:xfrm>
          <a:prstGeom prst="rect">
            <a:avLst/>
          </a:prstGeom>
          <a:ln w="12700">
            <a:miter lim="400000"/>
          </a:ln>
        </p:spPr>
      </p:pic>
      <p:pic>
        <p:nvPicPr>
          <p:cNvPr id="180" name="Picture 10" descr="Picture 10"/>
          <p:cNvPicPr>
            <a:picLocks noChangeAspect="1"/>
          </p:cNvPicPr>
          <p:nvPr/>
        </p:nvPicPr>
        <p:blipFill>
          <a:blip r:embed="rId5">
            <a:extLst/>
          </a:blip>
          <a:stretch>
            <a:fillRect/>
          </a:stretch>
        </p:blipFill>
        <p:spPr>
          <a:xfrm>
            <a:off x="1526857" y="3463607"/>
            <a:ext cx="747713" cy="747713"/>
          </a:xfrm>
          <a:prstGeom prst="rect">
            <a:avLst/>
          </a:prstGeom>
          <a:ln w="12700">
            <a:miter lim="400000"/>
          </a:ln>
        </p:spPr>
      </p:pic>
      <p:pic>
        <p:nvPicPr>
          <p:cNvPr id="181" name="Picture 12" descr="Picture 12"/>
          <p:cNvPicPr>
            <a:picLocks noChangeAspect="1"/>
          </p:cNvPicPr>
          <p:nvPr/>
        </p:nvPicPr>
        <p:blipFill>
          <a:blip r:embed="rId5">
            <a:extLst/>
          </a:blip>
          <a:stretch>
            <a:fillRect/>
          </a:stretch>
        </p:blipFill>
        <p:spPr>
          <a:xfrm>
            <a:off x="3735070" y="3373120"/>
            <a:ext cx="747714" cy="747714"/>
          </a:xfrm>
          <a:prstGeom prst="rect">
            <a:avLst/>
          </a:prstGeom>
          <a:ln w="12700">
            <a:miter lim="400000"/>
          </a:ln>
        </p:spPr>
      </p:pic>
      <p:pic>
        <p:nvPicPr>
          <p:cNvPr id="182" name="Picture 3" descr="Picture 3"/>
          <p:cNvPicPr>
            <a:picLocks noChangeAspect="1"/>
          </p:cNvPicPr>
          <p:nvPr/>
        </p:nvPicPr>
        <p:blipFill>
          <a:blip r:embed="rId6">
            <a:extLst/>
          </a:blip>
          <a:stretch>
            <a:fillRect/>
          </a:stretch>
        </p:blipFill>
        <p:spPr>
          <a:xfrm>
            <a:off x="4719320" y="4363720"/>
            <a:ext cx="381001" cy="322264"/>
          </a:xfrm>
          <a:prstGeom prst="rect">
            <a:avLst/>
          </a:prstGeom>
          <a:ln w="12700">
            <a:miter lim="400000"/>
          </a:ln>
        </p:spPr>
      </p:pic>
      <p:sp>
        <p:nvSpPr>
          <p:cNvPr id="183" name="In an ideal convolution operation, a kernel is “flipped” (horizontally and vertically) and then it is applied through the image (from left to right, and top to bottom)"/>
          <p:cNvSpPr txBox="1"/>
          <p:nvPr/>
        </p:nvSpPr>
        <p:spPr>
          <a:xfrm>
            <a:off x="401010" y="1928052"/>
            <a:ext cx="8408824" cy="150770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In an ideal </a:t>
            </a:r>
            <a:r>
              <a:rPr b="1">
                <a:solidFill>
                  <a:srgbClr val="0433FF"/>
                </a:solidFill>
              </a:rPr>
              <a:t>convolution operation, </a:t>
            </a:r>
            <a:r>
              <a:t>a kernel is “flipped” (horizontally and vertically) and then it is applied through the image (from left to right, and top to bottom)</a:t>
            </a:r>
          </a:p>
        </p:txBody>
      </p:sp>
      <p:sp>
        <p:nvSpPr>
          <p:cNvPr id="184" name="kernel of size…"/>
          <p:cNvSpPr txBox="1"/>
          <p:nvPr/>
        </p:nvSpPr>
        <p:spPr>
          <a:xfrm>
            <a:off x="1464059" y="4368800"/>
            <a:ext cx="871723" cy="3708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defRPr sz="1000"/>
            </a:pPr>
            <a:r>
              <a:t>kernel of size</a:t>
            </a:r>
          </a:p>
          <a:p>
            <a:pPr>
              <a:defRPr sz="1000"/>
            </a:pPr>
            <a:r>
              <a:t>3x3 or 5x5</a:t>
            </a:r>
          </a:p>
        </p:txBody>
      </p:sp>
      <p:sp>
        <p:nvSpPr>
          <p:cNvPr id="185" name="Convolution Operatio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 Operation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path" nodeType="clickEffect" presetSubtype="0" presetID="-1" grpId="5" accel="50000" decel="50000" fill="hold">
                                  <p:stCondLst>
                                    <p:cond delay="0"/>
                                  </p:stCondLst>
                                  <p:childTnLst>
                                    <p:animMotion path="M 0.000000 0.000000 C 0.034727 -0.002895 0.061248 -0.003820 0.089959 -0.003849 C 0.118671 -0.003878 0.149574 -0.003010 0.193064 -0.002320 C 0.197059 0.005775 0.198446 0.007972 0.199226 0.009677 C 0.200006 0.011382 0.200179 0.012595 0.201744 0.018720 C 0.200524 0.035830 0.200704 0.053170 0.198274 0.070050 C 0.195844 0.087390 0.177964 0.089240 0.168414 0.093410 C 0.153134 0.092600 0.139939 0.091385 0.126852 0.090112 C 0.113766 0.088840 0.100789 0.087510 0.085944 0.086470 C 0.073704 0.086815 0.054694 0.082652 0.035097 0.081641 C 0.015501 0.080630 -0.004681 0.082770 -0.019266 0.095720 C -0.020826 0.102075 -0.022301 0.107335 -0.022649 0.113057 C -0.022996 0.118780 -0.022216 0.124965 -0.019266 0.133170 C -0.019266 0.133170 -0.015966 0.134615 -0.012341 0.136205 C -0.008716 0.137795 -0.004766 0.139530 -0.003466 0.140110 C -0.002596 0.140575 -0.001294 0.141210 -0.000209 0.141729 C 0.000876 0.142247 0.001744 0.142650 0.001744 0.142650 C 0.025789 0.173170 0.067239 0.175020 0.106519 0.169182 C 0.145799 0.163345 0.182909 0.149820 0.198274 0.149590 C 0.203484 0.150280 0.210254 0.146820 0.214074 0.151900 C 0.219104 0.158610 0.215284 0.170860 0.217544 0.179880 C 0.216764 0.184155 0.216504 0.188837 0.215917 0.193317 C 0.215331 0.197797 0.214419 0.202075 0.212334 0.205540 C 0.204524 0.218950 0.185254 0.233520 0.172054 0.233750 C 0.111294 0.235140 0.050354 0.235370 -0.010406 0.236060 C -0.013706 0.240230 -0.022736 0.260800 -0.012146 0.261730 C 0.018754 0.264730 0.049834 0.263350 0.080734 0.264040 C 0.109644 0.267160 0.113161 0.267737 0.124142 0.267535 C 0.135124 0.267332 0.153569 0.266350 0.212334 0.266350" origin="layout" pathEditMode="relative">
                                      <p:cBhvr>
                                        <p:cTn id="22" dur="2000" fill="hold"/>
                                        <p:tgtEl>
                                          <p:spTgt spid="18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2"/>
      <p:bldP build="whole" bldLvl="1" animBg="1" rev="0" advAuto="0" spid="178" grpId="1"/>
      <p:bldP build="whole" bldLvl="1" animBg="1" rev="0" advAuto="0" spid="181" grpId="4"/>
      <p:bldP build="whole" bldLvl="1" animBg="1" rev="0" advAuto="0" spid="180" grpId="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188" name="What does a convolution operation do?"/>
          <p:cNvSpPr txBox="1"/>
          <p:nvPr/>
        </p:nvSpPr>
        <p:spPr>
          <a:xfrm>
            <a:off x="401009" y="1059372"/>
            <a:ext cx="8408825" cy="113518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90500" indent="-190500">
              <a:spcBef>
                <a:spcPts val="600"/>
              </a:spcBef>
              <a:buSzPct val="100000"/>
              <a:buChar char="•"/>
              <a:defRPr sz="1900"/>
            </a:pPr>
            <a:r>
              <a:t>What does a </a:t>
            </a:r>
            <a:r>
              <a:rPr b="1">
                <a:solidFill>
                  <a:srgbClr val="0433FF"/>
                </a:solidFill>
              </a:rPr>
              <a:t>convolution operation </a:t>
            </a:r>
            <a:r>
              <a:t>do?</a:t>
            </a:r>
          </a:p>
        </p:txBody>
      </p:sp>
      <p:graphicFrame>
        <p:nvGraphicFramePr>
          <p:cNvPr id="189" name="Group 381"/>
          <p:cNvGraphicFramePr/>
          <p:nvPr/>
        </p:nvGraphicFramePr>
        <p:xfrm>
          <a:off x="2133600" y="1998663"/>
          <a:ext cx="3124203" cy="269284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12676"/>
                <a:gridCol w="312675"/>
                <a:gridCol w="311399"/>
                <a:gridCol w="312676"/>
                <a:gridCol w="312675"/>
                <a:gridCol w="312676"/>
                <a:gridCol w="312675"/>
                <a:gridCol w="311399"/>
                <a:gridCol w="312676"/>
                <a:gridCol w="312675"/>
              </a:tblGrid>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28575">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28575">
                      <a:solidFill>
                        <a:srgbClr val="000000"/>
                      </a:solidFill>
                    </a:lnT>
                    <a:lnB w="12700">
                      <a:solidFill>
                        <a:srgbClr val="000000"/>
                      </a:solidFill>
                    </a:lnB>
                    <a:solidFill>
                      <a:srgbClr val="808080"/>
                    </a:solidFill>
                  </a:tcPr>
                </a:tc>
              </a:tr>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solidFill>
                      <a:srgbClr val="808080"/>
                    </a:solidFill>
                  </a:tcPr>
                </a:tc>
              </a:tr>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solidFill>
                      <a:srgbClr val="808080"/>
                    </a:solidFill>
                  </a:tcPr>
                </a:tc>
              </a:tr>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solidFill>
                      <a:srgbClr val="808080"/>
                    </a:solidFill>
                  </a:tcPr>
                </a:tc>
              </a:tr>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solidFill>
                      <a:srgbClr val="808080"/>
                    </a:solidFill>
                  </a:tcPr>
                </a:tc>
              </a:tr>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solidFill>
                      <a:srgbClr val="808080"/>
                    </a:solidFill>
                  </a:tcPr>
                </a:tc>
              </a:tr>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solidFill>
                      <a:srgbClr val="808080"/>
                    </a:solidFill>
                  </a:tcPr>
                </a:tc>
              </a:tr>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solidFill>
                      <a:srgbClr val="808080"/>
                    </a:solidFill>
                  </a:tcPr>
                </a:tc>
              </a:tr>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solidFill>
                      <a:srgbClr val="808080"/>
                    </a:solidFill>
                  </a:tcPr>
                </a:tc>
              </a:tr>
              <a:tr h="269284">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28575">
                      <a:solidFill>
                        <a:srgbClr val="000000"/>
                      </a:solidFill>
                    </a:lnL>
                    <a:lnR w="12700">
                      <a:solidFill>
                        <a:srgbClr val="000000"/>
                      </a:solidFill>
                    </a:lnR>
                    <a:lnT w="12700">
                      <a:solidFill>
                        <a:srgbClr val="000000"/>
                      </a:solidFill>
                    </a:lnT>
                    <a:lnB w="28575">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solidFill>
                      <a:srgbClr val="808080"/>
                    </a:solid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28575">
                      <a:solidFill>
                        <a:srgbClr val="000000"/>
                      </a:solidFill>
                    </a:lnR>
                    <a:lnT w="12700">
                      <a:solidFill>
                        <a:srgbClr val="000000"/>
                      </a:solidFill>
                    </a:lnT>
                    <a:lnB w="28575">
                      <a:solidFill>
                        <a:srgbClr val="000000"/>
                      </a:solidFill>
                    </a:lnB>
                    <a:solidFill>
                      <a:srgbClr val="808080"/>
                    </a:solidFill>
                  </a:tcPr>
                </a:tc>
              </a:tr>
            </a:tbl>
          </a:graphicData>
        </a:graphic>
      </p:graphicFrame>
      <p:graphicFrame>
        <p:nvGraphicFramePr>
          <p:cNvPr id="190" name="Table 15"/>
          <p:cNvGraphicFramePr/>
          <p:nvPr/>
        </p:nvGraphicFramePr>
        <p:xfrm>
          <a:off x="494889" y="2843847"/>
          <a:ext cx="979674" cy="84487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27003"/>
                <a:gridCol w="327002"/>
                <a:gridCol w="325668"/>
              </a:tblGrid>
              <a:tr h="281623">
                <a:tc>
                  <a:txBody>
                    <a:bodyPr/>
                    <a:lstStyle/>
                    <a:p>
                      <a:pPr algn="ctr" defTabSz="914400">
                        <a:spcBef>
                          <a:spcPts val="700"/>
                        </a:spcBef>
                        <a:defRPr sz="1800"/>
                      </a:pPr>
                      <a:r>
                        <a:rPr sz="1200">
                          <a:latin typeface="Myriad Roman"/>
                          <a:ea typeface="Myriad Roman"/>
                          <a:cs typeface="Myriad Roman"/>
                          <a:sym typeface="Myriad Roman"/>
                        </a:rPr>
                        <a:t>1/9</a:t>
                      </a:r>
                    </a:p>
                  </a:txBody>
                  <a:tcPr marL="0" marR="0" marT="0" marB="0" anchor="t" anchorCtr="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defTabSz="914400">
                        <a:spcBef>
                          <a:spcPts val="700"/>
                        </a:spcBef>
                        <a:defRPr sz="1800"/>
                      </a:pPr>
                      <a:r>
                        <a:rPr sz="1200">
                          <a:latin typeface="Myriad Roman"/>
                          <a:ea typeface="Myriad Roman"/>
                          <a:cs typeface="Myriad Roman"/>
                          <a:sym typeface="Myriad Roman"/>
                        </a:rPr>
                        <a:t>1/9</a:t>
                      </a:r>
                    </a:p>
                  </a:txBody>
                  <a:tcPr marL="0" marR="0" marT="0" marB="0" anchor="t" anchorCtr="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defTabSz="914400">
                        <a:spcBef>
                          <a:spcPts val="700"/>
                        </a:spcBef>
                        <a:defRPr sz="1800"/>
                      </a:pPr>
                      <a:r>
                        <a:rPr sz="1200">
                          <a:latin typeface="Myriad Roman"/>
                          <a:ea typeface="Myriad Roman"/>
                          <a:cs typeface="Myriad Roman"/>
                          <a:sym typeface="Myriad Roman"/>
                        </a:rPr>
                        <a:t>1/9</a:t>
                      </a:r>
                    </a:p>
                  </a:txBody>
                  <a:tcPr marL="0" marR="0" marT="0" marB="0" anchor="t" anchorCtr="0" horzOverflow="overflow">
                    <a:lnL w="6350">
                      <a:solidFill>
                        <a:srgbClr val="000000"/>
                      </a:solidFill>
                    </a:lnL>
                    <a:lnR w="6350">
                      <a:solidFill>
                        <a:srgbClr val="000000"/>
                      </a:solidFill>
                    </a:lnR>
                    <a:lnT w="6350">
                      <a:solidFill>
                        <a:srgbClr val="000000"/>
                      </a:solidFill>
                    </a:lnT>
                    <a:lnB w="6350">
                      <a:solidFill>
                        <a:srgbClr val="000000"/>
                      </a:solidFill>
                    </a:lnB>
                    <a:noFill/>
                  </a:tcPr>
                </a:tc>
              </a:tr>
              <a:tr h="281623">
                <a:tc>
                  <a:txBody>
                    <a:bodyPr/>
                    <a:lstStyle/>
                    <a:p>
                      <a:pPr algn="ctr" defTabSz="914400">
                        <a:spcBef>
                          <a:spcPts val="700"/>
                        </a:spcBef>
                        <a:defRPr sz="1800"/>
                      </a:pPr>
                      <a:r>
                        <a:rPr sz="1200">
                          <a:latin typeface="Myriad Roman"/>
                          <a:ea typeface="Myriad Roman"/>
                          <a:cs typeface="Myriad Roman"/>
                          <a:sym typeface="Myriad Roman"/>
                        </a:rPr>
                        <a:t>1/9</a:t>
                      </a:r>
                    </a:p>
                  </a:txBody>
                  <a:tcPr marL="0" marR="0" marT="0" marB="0" anchor="t" anchorCtr="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defTabSz="914400">
                        <a:spcBef>
                          <a:spcPts val="700"/>
                        </a:spcBef>
                        <a:defRPr sz="1800"/>
                      </a:pPr>
                      <a:r>
                        <a:rPr sz="1200">
                          <a:latin typeface="Myriad Roman"/>
                          <a:ea typeface="Myriad Roman"/>
                          <a:cs typeface="Myriad Roman"/>
                          <a:sym typeface="Myriad Roman"/>
                        </a:rPr>
                        <a:t>1/9</a:t>
                      </a:r>
                    </a:p>
                  </a:txBody>
                  <a:tcPr marL="0" marR="0" marT="0" marB="0" anchor="t" anchorCtr="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defTabSz="914400">
                        <a:spcBef>
                          <a:spcPts val="700"/>
                        </a:spcBef>
                        <a:defRPr sz="1800"/>
                      </a:pPr>
                      <a:r>
                        <a:rPr sz="1200">
                          <a:latin typeface="Myriad Roman"/>
                          <a:ea typeface="Myriad Roman"/>
                          <a:cs typeface="Myriad Roman"/>
                          <a:sym typeface="Myriad Roman"/>
                        </a:rPr>
                        <a:t>1/9</a:t>
                      </a:r>
                    </a:p>
                  </a:txBody>
                  <a:tcPr marL="0" marR="0" marT="0" marB="0" anchor="t" anchorCtr="0" horzOverflow="overflow">
                    <a:lnL w="6350">
                      <a:solidFill>
                        <a:srgbClr val="000000"/>
                      </a:solidFill>
                    </a:lnL>
                    <a:lnR w="6350">
                      <a:solidFill>
                        <a:srgbClr val="000000"/>
                      </a:solidFill>
                    </a:lnR>
                    <a:lnT w="6350">
                      <a:solidFill>
                        <a:srgbClr val="000000"/>
                      </a:solidFill>
                    </a:lnT>
                    <a:lnB w="6350">
                      <a:solidFill>
                        <a:srgbClr val="000000"/>
                      </a:solidFill>
                    </a:lnB>
                    <a:noFill/>
                  </a:tcPr>
                </a:tc>
              </a:tr>
              <a:tr h="281623">
                <a:tc>
                  <a:txBody>
                    <a:bodyPr/>
                    <a:lstStyle/>
                    <a:p>
                      <a:pPr algn="ctr" defTabSz="914400">
                        <a:spcBef>
                          <a:spcPts val="700"/>
                        </a:spcBef>
                        <a:defRPr sz="1800"/>
                      </a:pPr>
                      <a:r>
                        <a:rPr sz="1200">
                          <a:latin typeface="Myriad Roman"/>
                          <a:ea typeface="Myriad Roman"/>
                          <a:cs typeface="Myriad Roman"/>
                          <a:sym typeface="Myriad Roman"/>
                        </a:rPr>
                        <a:t>1/9</a:t>
                      </a:r>
                    </a:p>
                  </a:txBody>
                  <a:tcPr marL="0" marR="0" marT="0" marB="0" anchor="t" anchorCtr="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defTabSz="914400">
                        <a:spcBef>
                          <a:spcPts val="700"/>
                        </a:spcBef>
                        <a:defRPr sz="1800"/>
                      </a:pPr>
                      <a:r>
                        <a:rPr sz="1200">
                          <a:latin typeface="Myriad Roman"/>
                          <a:ea typeface="Myriad Roman"/>
                          <a:cs typeface="Myriad Roman"/>
                          <a:sym typeface="Myriad Roman"/>
                        </a:rPr>
                        <a:t>1/9</a:t>
                      </a:r>
                    </a:p>
                  </a:txBody>
                  <a:tcPr marL="0" marR="0" marT="0" marB="0" anchor="t" anchorCtr="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defTabSz="914400">
                        <a:spcBef>
                          <a:spcPts val="700"/>
                        </a:spcBef>
                        <a:defRPr sz="1800"/>
                      </a:pPr>
                      <a:r>
                        <a:rPr sz="1200">
                          <a:latin typeface="Myriad Roman"/>
                          <a:ea typeface="Myriad Roman"/>
                          <a:cs typeface="Myriad Roman"/>
                          <a:sym typeface="Myriad Roman"/>
                        </a:rPr>
                        <a:t>1/9</a:t>
                      </a:r>
                    </a:p>
                  </a:txBody>
                  <a:tcPr marL="0" marR="0" marT="0" marB="0" anchor="t" anchorCtr="0" horzOverflow="overflow">
                    <a:lnL w="6350">
                      <a:solidFill>
                        <a:srgbClr val="000000"/>
                      </a:solidFill>
                    </a:lnL>
                    <a:lnR w="6350">
                      <a:solidFill>
                        <a:srgbClr val="000000"/>
                      </a:solidFill>
                    </a:lnR>
                    <a:lnT w="6350">
                      <a:solidFill>
                        <a:srgbClr val="000000"/>
                      </a:solidFill>
                    </a:lnT>
                    <a:lnB w="6350">
                      <a:solidFill>
                        <a:srgbClr val="000000"/>
                      </a:solidFill>
                    </a:lnB>
                    <a:noFill/>
                  </a:tcPr>
                </a:tc>
              </a:tr>
            </a:tbl>
          </a:graphicData>
        </a:graphic>
      </p:graphicFrame>
      <p:sp>
        <p:nvSpPr>
          <p:cNvPr id="191" name="TextBox 16"/>
          <p:cNvSpPr txBox="1"/>
          <p:nvPr/>
        </p:nvSpPr>
        <p:spPr>
          <a:xfrm>
            <a:off x="1463357" y="2692400"/>
            <a:ext cx="657861" cy="132666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8800">
                <a:latin typeface="Times New Roman"/>
                <a:ea typeface="Times New Roman"/>
                <a:cs typeface="Times New Roman"/>
                <a:sym typeface="Times New Roman"/>
              </a:defRPr>
            </a:lvl1pPr>
          </a:lstStyle>
          <a:p>
            <a:pPr/>
            <a:r>
              <a:t>*</a:t>
            </a:r>
          </a:p>
        </p:txBody>
      </p:sp>
      <p:sp>
        <p:nvSpPr>
          <p:cNvPr id="192" name="TextBox 19"/>
          <p:cNvSpPr txBox="1"/>
          <p:nvPr/>
        </p:nvSpPr>
        <p:spPr>
          <a:xfrm>
            <a:off x="5367020" y="2768600"/>
            <a:ext cx="483652" cy="8503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6000"/>
            </a:lvl1pPr>
          </a:lstStyle>
          <a:p>
            <a:pPr/>
            <a:r>
              <a:t>=</a:t>
            </a:r>
          </a:p>
        </p:txBody>
      </p:sp>
      <p:graphicFrame>
        <p:nvGraphicFramePr>
          <p:cNvPr id="193" name="Group 128"/>
          <p:cNvGraphicFramePr/>
          <p:nvPr/>
        </p:nvGraphicFramePr>
        <p:xfrm>
          <a:off x="5943600" y="2006600"/>
          <a:ext cx="3094218" cy="26670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09675"/>
                <a:gridCol w="309674"/>
                <a:gridCol w="308411"/>
                <a:gridCol w="309675"/>
                <a:gridCol w="309674"/>
                <a:gridCol w="309675"/>
                <a:gridCol w="309674"/>
                <a:gridCol w="308411"/>
                <a:gridCol w="309675"/>
                <a:gridCol w="309674"/>
              </a:tblGrid>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20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20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20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40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40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20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50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80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80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50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80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80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90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20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50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50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40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20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20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30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20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1100">
                          <a:latin typeface="Myriad Roman"/>
                          <a:ea typeface="Myriad Roman"/>
                          <a:cs typeface="Myriad Roman"/>
                          <a:sym typeface="Myriad Roman"/>
                        </a:rPr>
                        <a:t>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266700">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1000"/>
                        </a:spcBef>
                        <a:defRPr sz="1100">
                          <a:latin typeface="Myriad Roman"/>
                          <a:ea typeface="Myriad Roman"/>
                          <a:cs typeface="Myriad Roman"/>
                          <a:sym typeface="Myriad Roman"/>
                        </a:defRPr>
                      </a:pPr>
                    </a:p>
                  </a:txBody>
                  <a:tcPr marL="0" marR="0" marT="0" marB="0" anchor="t" anchorCtr="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194" name="Rectangle 252"/>
          <p:cNvSpPr/>
          <p:nvPr/>
        </p:nvSpPr>
        <p:spPr>
          <a:xfrm>
            <a:off x="6553200" y="3863975"/>
            <a:ext cx="303214" cy="265114"/>
          </a:xfrm>
          <a:prstGeom prst="rect">
            <a:avLst/>
          </a:prstGeom>
          <a:ln w="38100">
            <a:solidFill>
              <a:srgbClr val="FF0000"/>
            </a:solidFill>
            <a:miter/>
          </a:ln>
        </p:spPr>
        <p:txBody>
          <a:bodyPr lIns="45719" rIns="45719" anchor="ctr"/>
          <a:lstStyle/>
          <a:p>
            <a:pPr defTabSz="914400"/>
          </a:p>
        </p:txBody>
      </p:sp>
      <p:sp>
        <p:nvSpPr>
          <p:cNvPr id="195" name="Rectangle 251"/>
          <p:cNvSpPr/>
          <p:nvPr/>
        </p:nvSpPr>
        <p:spPr>
          <a:xfrm>
            <a:off x="2438400" y="3621087"/>
            <a:ext cx="957263" cy="823913"/>
          </a:xfrm>
          <a:prstGeom prst="rect">
            <a:avLst/>
          </a:prstGeom>
          <a:ln w="38100">
            <a:solidFill>
              <a:srgbClr val="FF0000"/>
            </a:solidFill>
            <a:miter/>
          </a:ln>
        </p:spPr>
        <p:txBody>
          <a:bodyPr lIns="45719" rIns="45719" anchor="ctr"/>
          <a:lstStyle/>
          <a:p>
            <a:pPr defTabSz="914400"/>
          </a:p>
        </p:txBody>
      </p:sp>
      <p:pic>
        <p:nvPicPr>
          <p:cNvPr id="196" name="Picture 1" descr="Picture 1"/>
          <p:cNvPicPr>
            <a:picLocks noChangeAspect="1"/>
          </p:cNvPicPr>
          <p:nvPr/>
        </p:nvPicPr>
        <p:blipFill>
          <a:blip r:embed="rId3">
            <a:extLst/>
          </a:blip>
          <a:stretch>
            <a:fillRect/>
          </a:stretch>
        </p:blipFill>
        <p:spPr>
          <a:xfrm>
            <a:off x="7239000" y="4760912"/>
            <a:ext cx="461963" cy="455613"/>
          </a:xfrm>
          <a:prstGeom prst="rect">
            <a:avLst/>
          </a:prstGeom>
          <a:ln w="12700">
            <a:miter lim="400000"/>
          </a:ln>
        </p:spPr>
      </p:pic>
      <p:pic>
        <p:nvPicPr>
          <p:cNvPr id="197" name="Picture 2" descr="Picture 2"/>
          <p:cNvPicPr>
            <a:picLocks noChangeAspect="1"/>
          </p:cNvPicPr>
          <p:nvPr/>
        </p:nvPicPr>
        <p:blipFill>
          <a:blip r:embed="rId4">
            <a:extLst/>
          </a:blip>
          <a:stretch>
            <a:fillRect/>
          </a:stretch>
        </p:blipFill>
        <p:spPr>
          <a:xfrm>
            <a:off x="631825" y="4760912"/>
            <a:ext cx="525463" cy="455613"/>
          </a:xfrm>
          <a:prstGeom prst="rect">
            <a:avLst/>
          </a:prstGeom>
          <a:ln w="12700">
            <a:miter lim="400000"/>
          </a:ln>
        </p:spPr>
      </p:pic>
      <p:pic>
        <p:nvPicPr>
          <p:cNvPr id="198" name="Picture 3" descr="Picture 3"/>
          <p:cNvPicPr>
            <a:picLocks noChangeAspect="1"/>
          </p:cNvPicPr>
          <p:nvPr/>
        </p:nvPicPr>
        <p:blipFill>
          <a:blip r:embed="rId5">
            <a:extLst/>
          </a:blip>
          <a:stretch>
            <a:fillRect/>
          </a:stretch>
        </p:blipFill>
        <p:spPr>
          <a:xfrm>
            <a:off x="3429000" y="4826000"/>
            <a:ext cx="455613" cy="385764"/>
          </a:xfrm>
          <a:prstGeom prst="rect">
            <a:avLst/>
          </a:prstGeom>
          <a:ln w="12700">
            <a:miter lim="400000"/>
          </a:ln>
        </p:spPr>
      </p:pic>
      <p:sp>
        <p:nvSpPr>
          <p:cNvPr id="199" name="kernel of size 3x3 units"/>
          <p:cNvSpPr txBox="1"/>
          <p:nvPr/>
        </p:nvSpPr>
        <p:spPr>
          <a:xfrm>
            <a:off x="137024" y="5508716"/>
            <a:ext cx="1515065"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000"/>
            </a:lvl1pPr>
          </a:lstStyle>
          <a:p>
            <a:pPr/>
            <a:r>
              <a:t>kernel of size 3x3 units</a:t>
            </a:r>
          </a:p>
        </p:txBody>
      </p:sp>
      <p:sp>
        <p:nvSpPr>
          <p:cNvPr id="200" name="image of 10x10 units"/>
          <p:cNvSpPr txBox="1"/>
          <p:nvPr/>
        </p:nvSpPr>
        <p:spPr>
          <a:xfrm>
            <a:off x="3220946" y="5508716"/>
            <a:ext cx="1282177"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defRPr sz="1000"/>
            </a:lvl1pPr>
          </a:lstStyle>
          <a:p>
            <a:pPr/>
            <a:r>
              <a:t>image of 10x10 units</a:t>
            </a:r>
          </a:p>
        </p:txBody>
      </p:sp>
      <p:sp>
        <p:nvSpPr>
          <p:cNvPr id="201" name="convolved result of 10x10 units"/>
          <p:cNvSpPr txBox="1"/>
          <p:nvPr/>
        </p:nvSpPr>
        <p:spPr>
          <a:xfrm>
            <a:off x="6803344" y="5508716"/>
            <a:ext cx="1876746"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defRPr sz="1000"/>
            </a:lvl1pPr>
          </a:lstStyle>
          <a:p>
            <a:pPr/>
            <a:r>
              <a:t>convolved result of 10x10 units</a:t>
            </a:r>
          </a:p>
        </p:txBody>
      </p:sp>
      <p:sp>
        <p:nvSpPr>
          <p:cNvPr id="202" name="Line"/>
          <p:cNvSpPr/>
          <p:nvPr/>
        </p:nvSpPr>
        <p:spPr>
          <a:xfrm>
            <a:off x="2951479" y="4059509"/>
            <a:ext cx="3651363" cy="1"/>
          </a:xfrm>
          <a:prstGeom prst="line">
            <a:avLst/>
          </a:prstGeom>
          <a:ln w="50800">
            <a:solidFill>
              <a:schemeClr val="accent6">
                <a:lumOff val="9460"/>
              </a:schemeClr>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03" name="Convolution Operatio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 Operation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fade" transition="in">
                                      <p:cBhvr>
                                        <p:cTn id="7" dur="500"/>
                                        <p:tgtEl>
                                          <p:spTgt spid="190"/>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97"/>
                                        </p:tgtEl>
                                        <p:attrNameLst>
                                          <p:attrName>style.visibility</p:attrName>
                                        </p:attrNameLst>
                                      </p:cBhvr>
                                      <p:to>
                                        <p:strVal val="visible"/>
                                      </p:to>
                                    </p:set>
                                    <p:animEffect filter="fade" transition="in">
                                      <p:cBhvr>
                                        <p:cTn id="11" dur="500"/>
                                        <p:tgtEl>
                                          <p:spTgt spid="197"/>
                                        </p:tgtEl>
                                      </p:cBhvr>
                                    </p:animEffect>
                                  </p:childTnLst>
                                </p:cTn>
                              </p:par>
                            </p:childTnLst>
                          </p:cTn>
                        </p:par>
                        <p:par>
                          <p:cTn id="12" fill="hold">
                            <p:stCondLst>
                              <p:cond delay="1000"/>
                            </p:stCondLst>
                            <p:childTnLst>
                              <p:par>
                                <p:cTn id="13" presetClass="entr" nodeType="afterEffect" presetID="10" grpId="3" fill="hold">
                                  <p:stCondLst>
                                    <p:cond delay="0"/>
                                  </p:stCondLst>
                                  <p:iterate type="el" backwards="0">
                                    <p:tmAbs val="0"/>
                                  </p:iterate>
                                  <p:childTnLst>
                                    <p:set>
                                      <p:cBhvr>
                                        <p:cTn id="14" fill="hold"/>
                                        <p:tgtEl>
                                          <p:spTgt spid="191"/>
                                        </p:tgtEl>
                                        <p:attrNameLst>
                                          <p:attrName>style.visibility</p:attrName>
                                        </p:attrNameLst>
                                      </p:cBhvr>
                                      <p:to>
                                        <p:strVal val="visible"/>
                                      </p:to>
                                    </p:set>
                                    <p:animEffect filter="fade" transition="in">
                                      <p:cBhvr>
                                        <p:cTn id="15" dur="500"/>
                                        <p:tgtEl>
                                          <p:spTgt spid="191"/>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4" fill="hold">
                                  <p:stCondLst>
                                    <p:cond delay="0"/>
                                  </p:stCondLst>
                                  <p:iterate type="el" backwards="0">
                                    <p:tmAbs val="0"/>
                                  </p:iterate>
                                  <p:childTnLst>
                                    <p:set>
                                      <p:cBhvr>
                                        <p:cTn id="19" fill="hold"/>
                                        <p:tgtEl>
                                          <p:spTgt spid="196"/>
                                        </p:tgtEl>
                                        <p:attrNameLst>
                                          <p:attrName>style.visibility</p:attrName>
                                        </p:attrNameLst>
                                      </p:cBhvr>
                                      <p:to>
                                        <p:strVal val="visible"/>
                                      </p:to>
                                    </p:set>
                                    <p:animEffect filter="fade" transition="in">
                                      <p:cBhvr>
                                        <p:cTn id="20" dur="500"/>
                                        <p:tgtEl>
                                          <p:spTgt spid="196"/>
                                        </p:tgtEl>
                                      </p:cBhvr>
                                    </p:animEffect>
                                  </p:childTnLst>
                                </p:cTn>
                              </p:par>
                            </p:childTnLst>
                          </p:cTn>
                        </p:par>
                        <p:par>
                          <p:cTn id="21" fill="hold">
                            <p:stCondLst>
                              <p:cond delay="500"/>
                            </p:stCondLst>
                            <p:childTnLst>
                              <p:par>
                                <p:cTn id="22" presetClass="entr" nodeType="afterEffect" presetID="10" grpId="5" fill="hold">
                                  <p:stCondLst>
                                    <p:cond delay="0"/>
                                  </p:stCondLst>
                                  <p:iterate type="el" backwards="0">
                                    <p:tmAbs val="0"/>
                                  </p:iterate>
                                  <p:childTnLst>
                                    <p:set>
                                      <p:cBhvr>
                                        <p:cTn id="23" fill="hold"/>
                                        <p:tgtEl>
                                          <p:spTgt spid="193"/>
                                        </p:tgtEl>
                                        <p:attrNameLst>
                                          <p:attrName>style.visibility</p:attrName>
                                        </p:attrNameLst>
                                      </p:cBhvr>
                                      <p:to>
                                        <p:strVal val="visible"/>
                                      </p:to>
                                    </p:set>
                                    <p:animEffect filter="fade" transition="in">
                                      <p:cBhvr>
                                        <p:cTn id="24" dur="500"/>
                                        <p:tgtEl>
                                          <p:spTgt spid="193"/>
                                        </p:tgtEl>
                                      </p:cBhvr>
                                    </p:animEffect>
                                  </p:childTnLst>
                                </p:cTn>
                              </p:par>
                            </p:childTnLst>
                          </p:cTn>
                        </p:par>
                        <p:par>
                          <p:cTn id="25" fill="hold">
                            <p:stCondLst>
                              <p:cond delay="1000"/>
                            </p:stCondLst>
                            <p:childTnLst>
                              <p:par>
                                <p:cTn id="26" presetClass="entr" nodeType="afterEffect" presetID="10" grpId="6" fill="hold">
                                  <p:stCondLst>
                                    <p:cond delay="0"/>
                                  </p:stCondLst>
                                  <p:iterate type="el" backwards="0">
                                    <p:tmAbs val="0"/>
                                  </p:iterate>
                                  <p:childTnLst>
                                    <p:set>
                                      <p:cBhvr>
                                        <p:cTn id="27" fill="hold"/>
                                        <p:tgtEl>
                                          <p:spTgt spid="192"/>
                                        </p:tgtEl>
                                        <p:attrNameLst>
                                          <p:attrName>style.visibility</p:attrName>
                                        </p:attrNameLst>
                                      </p:cBhvr>
                                      <p:to>
                                        <p:strVal val="visible"/>
                                      </p:to>
                                    </p:set>
                                    <p:animEffect filter="fade" transition="in">
                                      <p:cBhvr>
                                        <p:cTn id="28" dur="500"/>
                                        <p:tgtEl>
                                          <p:spTgt spid="192"/>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7" fill="hold">
                                  <p:stCondLst>
                                    <p:cond delay="0"/>
                                  </p:stCondLst>
                                  <p:iterate type="el" backwards="0">
                                    <p:tmAbs val="0"/>
                                  </p:iterate>
                                  <p:childTnLst>
                                    <p:set>
                                      <p:cBhvr>
                                        <p:cTn id="32" fill="hold"/>
                                        <p:tgtEl>
                                          <p:spTgt spid="195"/>
                                        </p:tgtEl>
                                        <p:attrNameLst>
                                          <p:attrName>style.visibility</p:attrName>
                                        </p:attrNameLst>
                                      </p:cBhvr>
                                      <p:to>
                                        <p:strVal val="visible"/>
                                      </p:to>
                                    </p:set>
                                    <p:animEffect filter="fade" transition="in">
                                      <p:cBhvr>
                                        <p:cTn id="33" dur="500"/>
                                        <p:tgtEl>
                                          <p:spTgt spid="195"/>
                                        </p:tgtEl>
                                      </p:cBhvr>
                                    </p:animEffect>
                                  </p:childTnLst>
                                </p:cTn>
                              </p:par>
                            </p:childTnLst>
                          </p:cTn>
                        </p:par>
                        <p:par>
                          <p:cTn id="34" fill="hold">
                            <p:stCondLst>
                              <p:cond delay="500"/>
                            </p:stCondLst>
                            <p:childTnLst>
                              <p:par>
                                <p:cTn id="35" presetClass="entr" nodeType="afterEffect" presetID="10" grpId="8" fill="hold">
                                  <p:stCondLst>
                                    <p:cond delay="0"/>
                                  </p:stCondLst>
                                  <p:iterate type="el" backwards="0">
                                    <p:tmAbs val="0"/>
                                  </p:iterate>
                                  <p:childTnLst>
                                    <p:set>
                                      <p:cBhvr>
                                        <p:cTn id="36" fill="hold"/>
                                        <p:tgtEl>
                                          <p:spTgt spid="194"/>
                                        </p:tgtEl>
                                        <p:attrNameLst>
                                          <p:attrName>style.visibility</p:attrName>
                                        </p:attrNameLst>
                                      </p:cBhvr>
                                      <p:to>
                                        <p:strVal val="visible"/>
                                      </p:to>
                                    </p:set>
                                    <p:animEffect filter="fade" transition="in">
                                      <p:cBhvr>
                                        <p:cTn id="37" dur="5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 grpId="8"/>
      <p:bldP build="whole" bldLvl="1" animBg="1" rev="0" advAuto="0" spid="192" grpId="6"/>
      <p:bldP build="whole" bldLvl="1" animBg="1" rev="0" advAuto="0" spid="191" grpId="3"/>
      <p:bldP build="whole" bldLvl="1" animBg="1" rev="0" advAuto="0" spid="196" grpId="4"/>
      <p:bldP build="whole" bldLvl="1" animBg="1" rev="0" advAuto="0" spid="190" grpId="1"/>
      <p:bldP build="whole" bldLvl="1" animBg="1" rev="0" advAuto="0" spid="197" grpId="2"/>
      <p:bldP build="whole" bldLvl="1" animBg="1" rev="0" advAuto="0" spid="195" grpId="7"/>
      <p:bldP build="whole" bldLvl="1" animBg="1" rev="0" advAuto="0" spid="193" grpId="5"/>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CS 167: Machine Learning (Dr Alimoor Reza)"/>
          <p:cNvSpPr/>
          <p:nvPr/>
        </p:nvSpPr>
        <p:spPr>
          <a:xfrm>
            <a:off x="847788" y="6542782"/>
            <a:ext cx="7515268" cy="249360"/>
          </a:xfrm>
          <a:prstGeom prst="rect">
            <a:avLst/>
          </a:prstGeom>
          <a:blipFill>
            <a:blip r:embed="rId2"/>
          </a:blipFill>
          <a:ln w="3175">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32272" tIns="32272" rIns="32272" bIns="32272" anchor="ctr"/>
          <a:lstStyle>
            <a:lvl1pPr algn="ctr" defTabSz="410765">
              <a:defRPr sz="1100">
                <a:solidFill>
                  <a:srgbClr val="FFFFFF"/>
                </a:solidFill>
                <a:latin typeface="Helvetica Light"/>
                <a:ea typeface="Helvetica Light"/>
                <a:cs typeface="Helvetica Light"/>
                <a:sym typeface="Helvetica Light"/>
              </a:defRPr>
            </a:lvl1pPr>
          </a:lstStyle>
          <a:p>
            <a:pPr/>
            <a:r>
              <a:t>CS 167: Machine Learning (Dr Alimoor Reza)</a:t>
            </a:r>
          </a:p>
        </p:txBody>
      </p:sp>
      <p:sp>
        <p:nvSpPr>
          <p:cNvPr id="206" name="What does a convolution operation do?"/>
          <p:cNvSpPr txBox="1"/>
          <p:nvPr/>
        </p:nvSpPr>
        <p:spPr>
          <a:xfrm>
            <a:off x="401009" y="1059372"/>
            <a:ext cx="8408825" cy="7010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86690" indent="-186690" defTabSz="448055">
              <a:spcBef>
                <a:spcPts val="500"/>
              </a:spcBef>
              <a:buSzPct val="100000"/>
              <a:buChar char="•"/>
              <a:defRPr sz="1862"/>
            </a:pPr>
            <a:r>
              <a:t>What does a </a:t>
            </a:r>
            <a:r>
              <a:rPr b="1">
                <a:solidFill>
                  <a:srgbClr val="0433FF"/>
                </a:solidFill>
              </a:rPr>
              <a:t>convolution operation </a:t>
            </a:r>
            <a:r>
              <a:t>do?</a:t>
            </a:r>
          </a:p>
        </p:txBody>
      </p:sp>
      <p:pic>
        <p:nvPicPr>
          <p:cNvPr id="207" name="giphy.gif" descr="giphy.gif"/>
          <p:cNvPicPr>
            <a:picLocks noChangeAspect="0"/>
          </p:cNvPicPr>
          <p:nvPr/>
        </p:nvPicPr>
        <p:blipFill>
          <a:blip r:embed="rId3">
            <a:extLst/>
          </a:blip>
          <a:stretch>
            <a:fillRect/>
          </a:stretch>
        </p:blipFill>
        <p:spPr>
          <a:xfrm>
            <a:off x="2620250" y="2939961"/>
            <a:ext cx="3970344" cy="2898501"/>
          </a:xfrm>
          <a:prstGeom prst="rect">
            <a:avLst/>
          </a:prstGeom>
          <a:ln w="12700">
            <a:miter lim="400000"/>
          </a:ln>
        </p:spPr>
      </p:pic>
      <p:sp>
        <p:nvSpPr>
          <p:cNvPr id="208" name="Another visualization shows a yellow convolution filter applied to a green image, resulting in the convolved feature"/>
          <p:cNvSpPr txBox="1"/>
          <p:nvPr/>
        </p:nvSpPr>
        <p:spPr>
          <a:xfrm>
            <a:off x="1222301" y="6006556"/>
            <a:ext cx="6699398" cy="231141"/>
          </a:xfrm>
          <a:prstGeom prst="rect">
            <a:avLst/>
          </a:prstGeom>
          <a:solidFill>
            <a:schemeClr val="accent3">
              <a:lumOff val="22941"/>
            </a:schemeClr>
          </a:solidFill>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defRPr sz="1000"/>
            </a:lvl1pPr>
          </a:lstStyle>
          <a:p>
            <a:pPr/>
            <a:r>
              <a:t>Another visualization shows a yellow convolution filter applied to a green image, resulting in the convolved feature</a:t>
            </a:r>
          </a:p>
        </p:txBody>
      </p:sp>
      <p:sp>
        <p:nvSpPr>
          <p:cNvPr id="209" name="1*1 + 1*0 + 1*1 +…"/>
          <p:cNvSpPr txBox="1"/>
          <p:nvPr/>
        </p:nvSpPr>
        <p:spPr>
          <a:xfrm>
            <a:off x="6436482" y="2855400"/>
            <a:ext cx="1553802"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defRPr sz="1400"/>
            </a:pPr>
            <a:r>
              <a:t>1*1 + 1*0 + 1*1 + </a:t>
            </a:r>
          </a:p>
          <a:p>
            <a:pPr>
              <a:defRPr sz="1400"/>
            </a:pPr>
            <a:r>
              <a:t>0*0 + 1*1 + 1*0 + </a:t>
            </a:r>
          </a:p>
          <a:p>
            <a:pPr>
              <a:defRPr sz="1400"/>
            </a:pPr>
            <a:r>
              <a:t>0*1 + 0*0 + 1*1 = 4</a:t>
            </a:r>
          </a:p>
        </p:txBody>
      </p:sp>
      <p:sp>
        <p:nvSpPr>
          <p:cNvPr id="210" name="Convolution Operation"/>
          <p:cNvSpPr txBox="1"/>
          <p:nvPr/>
        </p:nvSpPr>
        <p:spPr>
          <a:xfrm>
            <a:off x="457200" y="71437"/>
            <a:ext cx="822960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solidFill>
                  <a:srgbClr val="0000FF"/>
                </a:solidFill>
              </a:defRPr>
            </a:lvl1pPr>
          </a:lstStyle>
          <a:p>
            <a:pPr/>
            <a:r>
              <a:t>Convolution Operation</a:t>
            </a:r>
          </a:p>
        </p:txBody>
      </p:sp>
      <p:sp>
        <p:nvSpPr>
          <p:cNvPr id="211" name="convolution operation can be achieved with a series of dot products between portions of input feature map and a convolution filter (kernel) weights"/>
          <p:cNvSpPr txBox="1"/>
          <p:nvPr/>
        </p:nvSpPr>
        <p:spPr>
          <a:xfrm>
            <a:off x="401010" y="1613092"/>
            <a:ext cx="8408824" cy="128847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90500" indent="-190500">
              <a:spcBef>
                <a:spcPts val="600"/>
              </a:spcBef>
              <a:buSzPct val="100000"/>
              <a:buChar char="•"/>
              <a:defRPr b="1" sz="1900">
                <a:solidFill>
                  <a:srgbClr val="0433FF"/>
                </a:solidFill>
              </a:defRPr>
            </a:lvl1pPr>
          </a:lstStyle>
          <a:p>
            <a:pPr>
              <a:defRPr b="0">
                <a:solidFill>
                  <a:srgbClr val="000000"/>
                </a:solidFill>
              </a:defRPr>
            </a:pPr>
            <a:r>
              <a:rPr b="1">
                <a:solidFill>
                  <a:srgbClr val="0433FF"/>
                </a:solidFill>
              </a:rPr>
              <a:t>convolution operation can be achieved with a series of dot products between portions of input feature map and a convolution filter (kernel) weights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4999"/>
              </a:srgbClr>
            </a:outerShdw>
          </a:effectLst>
        </a:effectStyle>
        <a:effectStyle>
          <a:effectLst>
            <a:outerShdw sx="100000" sy="100000" kx="0" ky="0" algn="b" rotWithShape="0" blurRad="38100" dist="23000" dir="5400000">
              <a:srgbClr val="000000">
                <a:alpha val="34999"/>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4999"/>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4999"/>
              </a:srgbClr>
            </a:outerShdw>
          </a:effectLst>
        </a:effectStyle>
        <a:effectStyle>
          <a:effectLst>
            <a:outerShdw sx="100000" sy="100000" kx="0" ky="0" algn="b" rotWithShape="0" blurRad="38100" dist="23000" dir="5400000">
              <a:srgbClr val="000000">
                <a:alpha val="34999"/>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4999"/>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