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68"/>
  </p:normalViewPr>
  <p:slideViewPr>
    <p:cSldViewPr snapToGrid="0">
      <p:cViewPr varScale="1">
        <p:scale>
          <a:sx n="105" d="100"/>
          <a:sy n="105" d="100"/>
        </p:scale>
        <p:origin x="18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  <a:lvl2pPr marL="0" indent="457200" algn="ctr">
              <a:buSzTx/>
              <a:buFontTx/>
              <a:buNone/>
            </a:lvl2pPr>
            <a:lvl3pPr marL="0" indent="914400" algn="ctr">
              <a:buSzTx/>
              <a:buFontTx/>
              <a:buNone/>
            </a:lvl3pPr>
            <a:lvl4pPr marL="0" indent="1371600" algn="ctr">
              <a:buSzTx/>
              <a:buFontTx/>
              <a:buNone/>
            </a:lvl4pPr>
            <a:lvl5pPr marL="0" indent="1828800" algn="ctr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har char="•"/>
            </a:lvl1pPr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2218" y="6391592"/>
            <a:ext cx="284583" cy="294641"/>
          </a:xfrm>
          <a:prstGeom prst="rect">
            <a:avLst/>
          </a:prstGeom>
        </p:spPr>
        <p:txBody>
          <a:bodyPr/>
          <a:lstStyle>
            <a:lvl1pPr defTabSz="914400">
              <a:defRPr b="1">
                <a:latin typeface="Tw Cen MT Condensed Extra Bold"/>
                <a:ea typeface="Tw Cen MT Condensed Extra Bold"/>
                <a:cs typeface="Tw Cen MT Condensed Extra Bold"/>
                <a:sym typeface="Tw Cen MT Condensed Extra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66750" y="1719262"/>
            <a:ext cx="7810500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412750">
              <a:defRPr sz="5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09962"/>
            <a:ext cx="7810500" cy="595313"/>
          </a:xfrm>
          <a:prstGeom prst="rect">
            <a:avLst/>
          </a:prstGeom>
        </p:spPr>
        <p:txBody>
          <a:bodyPr lIns="19050" tIns="19050" rIns="19050" bIns="1905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9484" y="5762625"/>
            <a:ext cx="220270" cy="22418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412750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47886" y="1371599"/>
            <a:ext cx="6648227" cy="2097743"/>
          </a:xfrm>
          <a:prstGeom prst="rect">
            <a:avLst/>
          </a:prstGeom>
        </p:spPr>
        <p:txBody>
          <a:bodyPr lIns="32272" tIns="32272" rIns="32272" bIns="32272" anchor="b"/>
          <a:lstStyle>
            <a:lvl1pPr defTabSz="410765">
              <a:defRPr sz="5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47886" y="3525818"/>
            <a:ext cx="6648227" cy="718074"/>
          </a:xfrm>
          <a:prstGeom prst="rect">
            <a:avLst/>
          </a:prstGeom>
        </p:spPr>
        <p:txBody>
          <a:bodyPr lIns="32272" tIns="32272" rIns="32272" bIns="32272"/>
          <a:lstStyle>
            <a:lvl1pPr marL="0" indent="0" algn="ctr" defTabSz="410765">
              <a:spcBef>
                <a:spcPts val="0"/>
              </a:spcBef>
              <a:buSzTx/>
              <a:buFontTx/>
              <a:buNone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410765">
              <a:spcBef>
                <a:spcPts val="0"/>
              </a:spcBef>
              <a:buSzTx/>
              <a:buFontTx/>
              <a:buNone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410765">
              <a:spcBef>
                <a:spcPts val="0"/>
              </a:spcBef>
              <a:buSzTx/>
              <a:buFontTx/>
              <a:buNone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410765">
              <a:spcBef>
                <a:spcPts val="0"/>
              </a:spcBef>
              <a:buSzTx/>
              <a:buFontTx/>
              <a:buNone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410765">
              <a:spcBef>
                <a:spcPts val="0"/>
              </a:spcBef>
              <a:buSzTx/>
              <a:buFontTx/>
              <a:buNone/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669" y="6208507"/>
            <a:ext cx="232593" cy="229646"/>
          </a:xfrm>
          <a:prstGeom prst="rect">
            <a:avLst/>
          </a:prstGeom>
        </p:spPr>
        <p:txBody>
          <a:bodyPr lIns="32272" tIns="32272" rIns="32272" bIns="32272" anchor="t"/>
          <a:lstStyle>
            <a:lvl1pPr algn="ctr" defTabSz="410765">
              <a:defRPr sz="11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21"/>
          </p:nvPr>
        </p:nvSpPr>
        <p:spPr>
          <a:xfrm>
            <a:off x="3321423" y="1984785"/>
            <a:ext cx="5990666" cy="399377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046181" y="613185"/>
            <a:ext cx="7051638" cy="1371601"/>
          </a:xfrm>
          <a:prstGeom prst="rect">
            <a:avLst/>
          </a:prstGeom>
        </p:spPr>
        <p:txBody>
          <a:bodyPr lIns="32272" tIns="32272" rIns="32272" bIns="32272"/>
          <a:lstStyle>
            <a:lvl1pPr defTabSz="410765">
              <a:defRPr sz="5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46181" y="1984785"/>
            <a:ext cx="3388660" cy="3993778"/>
          </a:xfrm>
          <a:prstGeom prst="rect">
            <a:avLst/>
          </a:prstGeom>
        </p:spPr>
        <p:txBody>
          <a:bodyPr lIns="32272" tIns="32272" rIns="32272" bIns="32272" anchor="ctr"/>
          <a:lstStyle>
            <a:lvl1pPr marL="220435" indent="-220435" defTabSz="410765">
              <a:spcBef>
                <a:spcPts val="2200"/>
              </a:spcBef>
              <a:buSzPct val="75000"/>
              <a:buFontTx/>
              <a:buChar char="•"/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63335" indent="-220435" defTabSz="410765">
              <a:spcBef>
                <a:spcPts val="2200"/>
              </a:spcBef>
              <a:buSzPct val="75000"/>
              <a:buFontTx/>
              <a:buChar char="•"/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906235" indent="-220435" defTabSz="410765">
              <a:spcBef>
                <a:spcPts val="2200"/>
              </a:spcBef>
              <a:buSzPct val="75000"/>
              <a:buFontTx/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249135" indent="-220435" defTabSz="410765">
              <a:spcBef>
                <a:spcPts val="2200"/>
              </a:spcBef>
              <a:buSzPct val="75000"/>
              <a:buFontTx/>
              <a:buChar char="•"/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592035" indent="-220435" defTabSz="410765">
              <a:spcBef>
                <a:spcPts val="2200"/>
              </a:spcBef>
              <a:buSzPct val="75000"/>
              <a:buFontTx/>
              <a:buChar char="•"/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1669" y="6208507"/>
            <a:ext cx="232593" cy="229646"/>
          </a:xfrm>
          <a:prstGeom prst="rect">
            <a:avLst/>
          </a:prstGeom>
        </p:spPr>
        <p:txBody>
          <a:bodyPr lIns="32272" tIns="32272" rIns="32272" bIns="32272" anchor="t"/>
          <a:lstStyle>
            <a:lvl1pPr algn="ctr" defTabSz="410765">
              <a:defRPr sz="11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461962" y="1181100"/>
            <a:ext cx="8215313" cy="75247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 defTabSz="412750">
              <a:defRPr sz="3000" cap="all" spc="47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65" y="5727699"/>
            <a:ext cx="209297" cy="241301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412750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65" y="5727699"/>
            <a:ext cx="209297" cy="241301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412750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461962" y="1181100"/>
            <a:ext cx="8215313" cy="75247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 defTabSz="412750">
              <a:defRPr sz="3000" cap="all" spc="479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idx="1"/>
          </p:nvPr>
        </p:nvSpPr>
        <p:spPr>
          <a:xfrm>
            <a:off x="461962" y="1924050"/>
            <a:ext cx="8215313" cy="3543300"/>
          </a:xfrm>
          <a:prstGeom prst="rect">
            <a:avLst/>
          </a:prstGeom>
        </p:spPr>
        <p:txBody>
          <a:bodyPr lIns="19050" tIns="19050" rIns="19050" bIns="19050" anchor="ctr"/>
          <a:lstStyle>
            <a:lvl1pPr marL="304800" indent="-304800" defTabSz="412750">
              <a:spcBef>
                <a:spcPts val="29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939800" indent="-304800" defTabSz="412750">
              <a:spcBef>
                <a:spcPts val="29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1574800" indent="-304800" defTabSz="412750">
              <a:spcBef>
                <a:spcPts val="2900"/>
              </a:spcBef>
              <a:buClr>
                <a:srgbClr val="646464"/>
              </a:buClr>
              <a:buSzPct val="90000"/>
              <a:buFontTx/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2209800" indent="-304800" defTabSz="412750">
              <a:spcBef>
                <a:spcPts val="29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2844800" indent="-304800" defTabSz="412750">
              <a:spcBef>
                <a:spcPts val="2900"/>
              </a:spcBef>
              <a:buClr>
                <a:srgbClr val="646464"/>
              </a:buClr>
              <a:buSzPct val="90000"/>
              <a:buFontTx/>
              <a:buChar char="•"/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7765" y="5727699"/>
            <a:ext cx="209297" cy="241301"/>
          </a:xfrm>
          <a:prstGeom prst="rect">
            <a:avLst/>
          </a:prstGeom>
        </p:spPr>
        <p:txBody>
          <a:bodyPr lIns="19050" tIns="19050" rIns="19050" bIns="19050"/>
          <a:lstStyle>
            <a:lvl1pPr algn="ctr" defTabSz="412750">
              <a:defRPr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har char="•"/>
            </a:lvl1pPr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2218" y="6391592"/>
            <a:ext cx="284583" cy="294641"/>
          </a:xfrm>
          <a:prstGeom prst="rect">
            <a:avLst/>
          </a:prstGeom>
        </p:spPr>
        <p:txBody>
          <a:bodyPr/>
          <a:lstStyle>
            <a:lvl1pPr defTabSz="914400">
              <a:defRPr b="1">
                <a:latin typeface="Tw Cen MT Condensed Extra Bold"/>
                <a:ea typeface="Tw Cen MT Condensed Extra Bold"/>
                <a:cs typeface="Tw Cen MT Condensed Extra Bold"/>
                <a:sym typeface="Tw Cen MT Condensed Extra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2218" y="6391592"/>
            <a:ext cx="284583" cy="294641"/>
          </a:xfrm>
          <a:prstGeom prst="rect">
            <a:avLst/>
          </a:prstGeom>
        </p:spPr>
        <p:txBody>
          <a:bodyPr/>
          <a:lstStyle>
            <a:lvl1pPr defTabSz="914400">
              <a:defRPr b="1">
                <a:latin typeface="Tw Cen MT Condensed Extra Bold"/>
                <a:ea typeface="Tw Cen MT Condensed Extra Bold"/>
                <a:cs typeface="Tw Cen MT Condensed Extra Bold"/>
                <a:sym typeface="Tw Cen MT Condensed Extra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3498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1035755" marR="0" indent="-578555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456266" marR="0" indent="-541866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20207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4779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9351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3923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8495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306711" marR="0" indent="-64911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Umlv814aJo?feature=oembed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6UVOQ0F44" TargetMode="External"/><Relationship Id="rId2" Type="http://schemas.openxmlformats.org/officeDocument/2006/relationships/hyperlink" Target="https://www.youtube.com/watch?v=V1eYniJ0Rn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L4KBBAwF_b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ncompleteideas.net/book/the-book-2nd.htm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ature1696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ature16961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openai.com/blog/solving-rubiks-cube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penai.com/index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knowyourmeme.com/memes/shoggoth-with-smiley-face-artificial-intelligen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S143: Artificial Intelligence"/>
          <p:cNvSpPr txBox="1">
            <a:spLocks noGrp="1"/>
          </p:cNvSpPr>
          <p:nvPr>
            <p:ph type="title"/>
          </p:nvPr>
        </p:nvSpPr>
        <p:spPr>
          <a:xfrm>
            <a:off x="1247886" y="411479"/>
            <a:ext cx="6648227" cy="776843"/>
          </a:xfrm>
          <a:prstGeom prst="rect">
            <a:avLst/>
          </a:prstGeom>
        </p:spPr>
        <p:txBody>
          <a:bodyPr/>
          <a:lstStyle>
            <a:lvl1pPr defTabSz="305395">
              <a:lnSpc>
                <a:spcPct val="93000"/>
              </a:lnSpc>
              <a:tabLst>
                <a:tab pos="304800" algn="l"/>
                <a:tab pos="609600" algn="l"/>
                <a:tab pos="914400" algn="l"/>
                <a:tab pos="1219200" algn="l"/>
                <a:tab pos="1524000" algn="l"/>
                <a:tab pos="1828800" algn="l"/>
                <a:tab pos="2133600" algn="l"/>
                <a:tab pos="2438400" algn="l"/>
                <a:tab pos="2743200" algn="l"/>
                <a:tab pos="3048000" algn="l"/>
                <a:tab pos="3352800" algn="l"/>
                <a:tab pos="3657600" algn="l"/>
                <a:tab pos="3962400" algn="l"/>
                <a:tab pos="4267200" algn="l"/>
                <a:tab pos="4572000" algn="l"/>
                <a:tab pos="4876800" algn="l"/>
                <a:tab pos="5181600" algn="l"/>
                <a:tab pos="5486400" algn="l"/>
                <a:tab pos="5791200" algn="l"/>
              </a:tabLst>
              <a:defRPr sz="437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CS143: Artificial Intelligence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8365" y="6517857"/>
            <a:ext cx="154920" cy="2296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111" name="2560px-Drake_University_logo.svg.png" descr="2560px-Drake_University_logo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069" y="5132970"/>
            <a:ext cx="2551164" cy="1081255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Introduction to Reinforcement Learning (RL)"/>
          <p:cNvSpPr txBox="1"/>
          <p:nvPr/>
        </p:nvSpPr>
        <p:spPr>
          <a:xfrm>
            <a:off x="918070" y="4537543"/>
            <a:ext cx="7099162" cy="52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>
            <a:normAutofit/>
          </a:bodyPr>
          <a:lstStyle>
            <a:lvl1pPr algn="ctr" defTabSz="410765">
              <a:defRPr sz="24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Introduction to Reinforcement Learning (RL)</a:t>
            </a:r>
          </a:p>
        </p:txBody>
      </p:sp>
      <p:pic>
        <p:nvPicPr>
          <p:cNvPr id="113" name="Screen Shot 2022-08-28 at 10.35.46 PM.png" descr="Screen Shot 2022-08-28 at 10.35.46 PM.png"/>
          <p:cNvPicPr>
            <a:picLocks noChangeAspect="1"/>
          </p:cNvPicPr>
          <p:nvPr/>
        </p:nvPicPr>
        <p:blipFill>
          <a:blip r:embed="rId3"/>
          <a:srcRect t="5578" r="5706" b="5578"/>
          <a:stretch>
            <a:fillRect/>
          </a:stretch>
        </p:blipFill>
        <p:spPr>
          <a:xfrm>
            <a:off x="2082743" y="1424407"/>
            <a:ext cx="3911282" cy="2674567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ybrid approaches are becoming popular in robotics"/>
          <p:cNvSpPr txBox="1">
            <a:spLocks noGrp="1"/>
          </p:cNvSpPr>
          <p:nvPr>
            <p:ph type="body" sz="quarter" idx="1"/>
          </p:nvPr>
        </p:nvSpPr>
        <p:spPr>
          <a:xfrm>
            <a:off x="383398" y="1097595"/>
            <a:ext cx="8788461" cy="1071767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2800"/>
            </a:lvl1pPr>
          </a:lstStyle>
          <a:p>
            <a:r>
              <a:t>Hybrid approaches are becoming popular in robotics</a:t>
            </a:r>
          </a:p>
        </p:txBody>
      </p:sp>
      <p:sp>
        <p:nvSpPr>
          <p:cNvPr id="171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pic>
        <p:nvPicPr>
          <p:cNvPr id="172" name="Screen Shot 2023-04-11 at 2.05.44 PM.png" descr="Screen Shot 2023-04-11 at 2.05.44 PM.png"/>
          <p:cNvPicPr>
            <a:picLocks noChangeAspect="1"/>
          </p:cNvPicPr>
          <p:nvPr/>
        </p:nvPicPr>
        <p:blipFill>
          <a:blip r:embed="rId2"/>
          <a:srcRect l="1287" t="9126"/>
          <a:stretch>
            <a:fillRect/>
          </a:stretch>
        </p:blipFill>
        <p:spPr>
          <a:xfrm>
            <a:off x="92357" y="2326850"/>
            <a:ext cx="9026266" cy="405833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atest update: Chinese New Year celebration last month (in February2026) — most likely a carefully engineered systems: pre-programmed + partially autonomous + human-supervised)"/>
          <p:cNvSpPr txBox="1">
            <a:spLocks noGrp="1"/>
          </p:cNvSpPr>
          <p:nvPr>
            <p:ph type="body" sz="quarter" idx="1"/>
          </p:nvPr>
        </p:nvSpPr>
        <p:spPr>
          <a:xfrm>
            <a:off x="383398" y="1097595"/>
            <a:ext cx="8788461" cy="1071767"/>
          </a:xfrm>
          <a:prstGeom prst="rect">
            <a:avLst/>
          </a:prstGeom>
        </p:spPr>
        <p:txBody>
          <a:bodyPr/>
          <a:lstStyle/>
          <a:p>
            <a:pPr marL="0" indent="0" defTabSz="713231">
              <a:spcBef>
                <a:spcPts val="500"/>
              </a:spcBef>
              <a:buSzTx/>
              <a:buFontTx/>
              <a:buNone/>
              <a:defRPr sz="2184"/>
            </a:pPr>
            <a:r>
              <a:t>Latest update: Chinese New Year celebration </a:t>
            </a:r>
            <a:r>
              <a:rPr>
                <a:solidFill>
                  <a:srgbClr val="0433FF"/>
                </a:solidFill>
              </a:rPr>
              <a:t>last month (in February2026) —</a:t>
            </a:r>
            <a:r>
              <a:t> most likely a carefully engineered systems: pre-programmed + partially autonomous + human-supervised)</a:t>
            </a:r>
          </a:p>
        </p:txBody>
      </p:sp>
      <p:sp>
        <p:nvSpPr>
          <p:cNvPr id="176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pic>
        <p:nvPicPr>
          <p:cNvPr id="177" name="Martial arts robots dazzle at 2026 Spring Festival Gala #CoolChina #springfestival2026 #kungfu" descr="Martial arts robots dazzle at 2026 Spring Festival Gala #CoolChina #springfestival2026 #kungfu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2750" y="2176979"/>
            <a:ext cx="6805344" cy="3828007"/>
          </a:xfrm>
          <a:prstGeom prst="rect">
            <a:avLst/>
          </a:prstGeom>
        </p:spPr>
      </p:pic>
      <p:sp>
        <p:nvSpPr>
          <p:cNvPr id="178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uccessful Application of Reinforcement Learning"/>
          <p:cNvSpPr txBox="1"/>
          <p:nvPr/>
        </p:nvSpPr>
        <p:spPr>
          <a:xfrm>
            <a:off x="139700" y="58737"/>
            <a:ext cx="8661400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Successful Application of Reinforcement Learning</a:t>
            </a:r>
          </a:p>
        </p:txBody>
      </p:sp>
      <p:sp>
        <p:nvSpPr>
          <p:cNvPr id="181" name="Atari Breakout:  https://www.youtube.com/watch?v=V1eYniJ0Rnk…"/>
          <p:cNvSpPr txBox="1">
            <a:spLocks noGrp="1"/>
          </p:cNvSpPr>
          <p:nvPr>
            <p:ph type="body" sz="half" idx="1"/>
          </p:nvPr>
        </p:nvSpPr>
        <p:spPr>
          <a:xfrm>
            <a:off x="91298" y="2265995"/>
            <a:ext cx="8961404" cy="2729136"/>
          </a:xfrm>
          <a:prstGeom prst="rect">
            <a:avLst/>
          </a:prstGeom>
        </p:spPr>
        <p:txBody>
          <a:bodyPr/>
          <a:lstStyle/>
          <a:p>
            <a:pPr marL="808037" lvl="2" indent="-350837" defTabSz="914400">
              <a:buClr>
                <a:srgbClr val="000000"/>
              </a:buClr>
              <a:buFontTx/>
              <a:defRPr sz="2400">
                <a:solidFill>
                  <a:srgbClr val="0433FF"/>
                </a:solidFill>
              </a:defRPr>
            </a:pPr>
            <a:r>
              <a:t>Atari Breakout:</a:t>
            </a:r>
            <a:r>
              <a:rPr sz="2000"/>
              <a:t>  </a:t>
            </a:r>
            <a:r>
              <a:rPr sz="2000" u="sng">
                <a:hlinkClick r:id="rId2"/>
              </a:rPr>
              <a:t>https://www.youtube.com/watch?v=V1eYniJ0Rnk</a:t>
            </a:r>
          </a:p>
          <a:p>
            <a:pPr marL="808037" lvl="2" indent="-350837" defTabSz="914400">
              <a:buClr>
                <a:srgbClr val="000000"/>
              </a:buClr>
              <a:buFontTx/>
              <a:defRPr sz="2400">
                <a:solidFill>
                  <a:srgbClr val="0433FF"/>
                </a:solidFill>
              </a:defRPr>
            </a:pPr>
            <a:endParaRPr sz="2000" u="sng">
              <a:hlinkClick r:id="rId2"/>
            </a:endParaRPr>
          </a:p>
          <a:p>
            <a:pPr marL="808037" lvl="2" indent="-350837" defTabSz="914400">
              <a:buClr>
                <a:srgbClr val="000000"/>
              </a:buClr>
              <a:buFontTx/>
              <a:defRPr sz="2400">
                <a:solidFill>
                  <a:srgbClr val="0433FF"/>
                </a:solidFill>
              </a:defRPr>
            </a:pPr>
            <a:r>
              <a:t>Mar I/O, part 1:</a:t>
            </a:r>
            <a:r>
              <a:rPr sz="2000"/>
              <a:t> </a:t>
            </a:r>
            <a:r>
              <a:rPr sz="2000" u="sng">
                <a:hlinkClick r:id="rId3"/>
              </a:rPr>
              <a:t>https://www.youtube.com/watch?v=qv6UVOQ0F44</a:t>
            </a:r>
            <a:endParaRPr sz="2000"/>
          </a:p>
          <a:p>
            <a:pPr marL="808037" lvl="2" indent="-350837" defTabSz="914400">
              <a:buClr>
                <a:srgbClr val="000000"/>
              </a:buClr>
              <a:buFontTx/>
              <a:defRPr sz="2400">
                <a:solidFill>
                  <a:srgbClr val="0433FF"/>
                </a:solidFill>
              </a:defRPr>
            </a:pPr>
            <a:endParaRPr sz="2000"/>
          </a:p>
          <a:p>
            <a:pPr marL="808037" lvl="2" indent="-350837" defTabSz="914400">
              <a:buClr>
                <a:srgbClr val="000000"/>
              </a:buClr>
              <a:buFontTx/>
              <a:defRPr sz="2400">
                <a:solidFill>
                  <a:srgbClr val="0433FF"/>
                </a:solidFill>
              </a:defRPr>
            </a:pPr>
            <a:r>
              <a:t>Mar I/O, part 2:</a:t>
            </a:r>
            <a:r>
              <a:rPr sz="2000"/>
              <a:t> </a:t>
            </a:r>
            <a:r>
              <a:rPr sz="2000" u="sng">
                <a:hlinkClick r:id="rId4"/>
              </a:rPr>
              <a:t>https://www.youtube.com/watch?v=L4KBBAwF_bE</a:t>
            </a:r>
          </a:p>
        </p:txBody>
      </p:sp>
      <p:sp>
        <p:nvSpPr>
          <p:cNvPr id="182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5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L: learning to make good decisions under uncertainty with the following components:…"/>
          <p:cNvSpPr txBox="1">
            <a:spLocks noGrp="1"/>
          </p:cNvSpPr>
          <p:nvPr>
            <p:ph type="body" idx="1"/>
          </p:nvPr>
        </p:nvSpPr>
        <p:spPr>
          <a:xfrm>
            <a:off x="192898" y="1475677"/>
            <a:ext cx="8961404" cy="5019522"/>
          </a:xfrm>
          <a:prstGeom prst="rect">
            <a:avLst/>
          </a:prstGeom>
        </p:spPr>
        <p:txBody>
          <a:bodyPr/>
          <a:lstStyle/>
          <a:p>
            <a:pPr marL="0" indent="0" defTabSz="676655">
              <a:spcBef>
                <a:spcPts val="500"/>
              </a:spcBef>
              <a:buSzTx/>
              <a:buFontTx/>
              <a:buNone/>
              <a:defRPr sz="2368"/>
            </a:pPr>
            <a:r>
              <a:t>RL: learning to make good decisions under uncertainty with the following components:</a:t>
            </a:r>
          </a:p>
          <a:p>
            <a:pPr marL="489685" lvl="1" indent="-207745" defTabSz="676655">
              <a:spcBef>
                <a:spcPts val="500"/>
              </a:spcBef>
              <a:buFontTx/>
              <a:buChar char="•"/>
              <a:defRPr sz="2072"/>
            </a:pPr>
            <a:endParaRPr/>
          </a:p>
          <a:p>
            <a:pPr marL="489685" lvl="1" indent="-207745" defTabSz="676655">
              <a:spcBef>
                <a:spcPts val="500"/>
              </a:spcBef>
              <a:buFontTx/>
              <a:buChar char="•"/>
              <a:defRPr sz="2072"/>
            </a:pPr>
            <a:r>
              <a:rPr u="sng"/>
              <a:t>Optimization:</a:t>
            </a:r>
            <a:r>
              <a:t> goal is to find an optimal way to make decisions </a:t>
            </a:r>
          </a:p>
          <a:p>
            <a:pPr marL="771625" lvl="2" indent="-207745" defTabSz="676655">
              <a:spcBef>
                <a:spcPts val="500"/>
              </a:spcBef>
              <a:buFontTx/>
              <a:defRPr sz="1776"/>
            </a:pPr>
            <a:r>
              <a:rPr>
                <a:solidFill>
                  <a:srgbClr val="0433FF"/>
                </a:solidFill>
              </a:rPr>
              <a:t>Eg, finding minimum distance route between two cities given network of roads</a:t>
            </a:r>
            <a:r>
              <a:t> </a:t>
            </a:r>
          </a:p>
          <a:p>
            <a:pPr marL="489685" lvl="1" indent="-207745" defTabSz="676655">
              <a:spcBef>
                <a:spcPts val="500"/>
              </a:spcBef>
              <a:buFontTx/>
              <a:buChar char="•"/>
              <a:defRPr sz="2072"/>
            </a:pPr>
            <a:r>
              <a:rPr u="sng"/>
              <a:t>Delayed consequences:</a:t>
            </a:r>
            <a:r>
              <a:t> decisions now can impact things much later... </a:t>
            </a:r>
          </a:p>
          <a:p>
            <a:pPr marL="771625" lvl="2" indent="-207745" defTabSz="676655">
              <a:spcBef>
                <a:spcPts val="500"/>
              </a:spcBef>
              <a:buFontTx/>
              <a:defRPr sz="1702">
                <a:solidFill>
                  <a:srgbClr val="0433FF"/>
                </a:solidFill>
              </a:defRPr>
            </a:pPr>
            <a:r>
              <a:t>Eg, saving for retirement</a:t>
            </a:r>
          </a:p>
          <a:p>
            <a:pPr marL="489685" lvl="1" indent="-207745" defTabSz="676655">
              <a:spcBef>
                <a:spcPts val="500"/>
              </a:spcBef>
              <a:buFontTx/>
              <a:buChar char="•"/>
              <a:defRPr sz="2072"/>
            </a:pPr>
            <a:r>
              <a:rPr u="sng"/>
              <a:t>Exploration:</a:t>
            </a:r>
            <a:r>
              <a:t> learning about the world by making decisions</a:t>
            </a:r>
          </a:p>
          <a:p>
            <a:pPr marL="771625" lvl="2" indent="-207745" defTabSz="676655">
              <a:spcBef>
                <a:spcPts val="500"/>
              </a:spcBef>
              <a:buFontTx/>
              <a:defRPr sz="1702">
                <a:solidFill>
                  <a:srgbClr val="0433FF"/>
                </a:solidFill>
              </a:defRPr>
            </a:pPr>
            <a:r>
              <a:t>Eg, learn to ride a bike by trying (and failing) </a:t>
            </a:r>
          </a:p>
          <a:p>
            <a:pPr marL="489685" lvl="1" indent="-207745" defTabSz="676655">
              <a:spcBef>
                <a:spcPts val="500"/>
              </a:spcBef>
              <a:buFontTx/>
              <a:buChar char="•"/>
              <a:defRPr sz="2072"/>
            </a:pPr>
            <a:r>
              <a:rPr u="sng"/>
              <a:t>Generalization:</a:t>
            </a:r>
            <a:r>
              <a:t> learning a policy — a mapping from past experience to action</a:t>
            </a:r>
          </a:p>
          <a:p>
            <a:pPr marL="771625" lvl="2" indent="-207745" defTabSz="676655">
              <a:spcBef>
                <a:spcPts val="500"/>
              </a:spcBef>
              <a:buFontTx/>
              <a:defRPr sz="1702">
                <a:solidFill>
                  <a:srgbClr val="0433FF"/>
                </a:solidFill>
              </a:defRPr>
            </a:pPr>
            <a:r>
              <a:t>Eg, deepMind’s Atari Solution</a:t>
            </a:r>
            <a:endParaRPr sz="518"/>
          </a:p>
          <a:p>
            <a:pPr marL="0" indent="0" defTabSz="676655">
              <a:spcBef>
                <a:spcPts val="500"/>
              </a:spcBef>
              <a:buSzTx/>
              <a:buFontTx/>
              <a:buNone/>
              <a:defRPr sz="2072"/>
            </a:pPr>
            <a:r>
              <a:t> </a:t>
            </a:r>
            <a:endParaRPr sz="888"/>
          </a:p>
        </p:txBody>
      </p:sp>
      <p:sp>
        <p:nvSpPr>
          <p:cNvPr id="185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sp>
        <p:nvSpPr>
          <p:cNvPr id="186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sp>
        <p:nvSpPr>
          <p:cNvPr id="189" name="Reinforcement learning is learning what to do—how to map situations to actions—with the aim of maximizing a numerical reward signal…"/>
          <p:cNvSpPr txBox="1">
            <a:spLocks noGrp="1"/>
          </p:cNvSpPr>
          <p:nvPr>
            <p:ph type="body" idx="1"/>
          </p:nvPr>
        </p:nvSpPr>
        <p:spPr>
          <a:xfrm>
            <a:off x="91298" y="1224595"/>
            <a:ext cx="8961404" cy="4408810"/>
          </a:xfrm>
          <a:prstGeom prst="rect">
            <a:avLst/>
          </a:prstGeom>
        </p:spPr>
        <p:txBody>
          <a:bodyPr/>
          <a:lstStyle/>
          <a:p>
            <a:pPr marL="343821" indent="-343821" defTabSz="896111">
              <a:buClr>
                <a:srgbClr val="000000"/>
              </a:buClr>
              <a:buFontTx/>
              <a:buChar char="•"/>
              <a:defRPr sz="2744"/>
            </a:pPr>
            <a:r>
              <a:t>Reinforcement learning is learning what to do—how to map situations to actions—with the aim </a:t>
            </a:r>
            <a:r>
              <a:rPr>
                <a:solidFill>
                  <a:srgbClr val="0433FF"/>
                </a:solidFill>
              </a:rPr>
              <a:t>of maximizing a numerical reward signal </a:t>
            </a:r>
          </a:p>
          <a:p>
            <a:pPr marL="343821" indent="-343821" defTabSz="896111">
              <a:buClr>
                <a:srgbClr val="000000"/>
              </a:buClr>
              <a:buFontTx/>
              <a:buChar char="•"/>
              <a:defRPr sz="2744"/>
            </a:pPr>
            <a:endParaRPr i="1"/>
          </a:p>
          <a:p>
            <a:pPr marL="343821" indent="-343821" defTabSz="896111">
              <a:buClr>
                <a:srgbClr val="000000"/>
              </a:buClr>
              <a:buFontTx/>
              <a:buChar char="•"/>
              <a:defRPr sz="2744"/>
            </a:pPr>
            <a:r>
              <a:t>The learner is not told which actions to take, but instead must discover which actions yield the most reward by trying them</a:t>
            </a:r>
          </a:p>
          <a:p>
            <a:pPr marL="343821" indent="-343821" defTabSz="896111">
              <a:buClr>
                <a:srgbClr val="000000"/>
              </a:buClr>
              <a:buFontTx/>
              <a:buChar char="•"/>
              <a:defRPr sz="2744"/>
            </a:pPr>
            <a:endParaRPr/>
          </a:p>
          <a:p>
            <a:pPr marL="343821" indent="-343821" defTabSz="896111">
              <a:buClr>
                <a:srgbClr val="000000"/>
              </a:buClr>
              <a:buFontTx/>
              <a:buChar char="•"/>
              <a:defRPr sz="2744"/>
            </a:pPr>
            <a:r>
              <a:t>No heuristics are supplied; the learner starts as a blank slate</a:t>
            </a:r>
          </a:p>
        </p:txBody>
      </p:sp>
      <p:sp>
        <p:nvSpPr>
          <p:cNvPr id="190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L: difference with other machine learning paradigm"/>
          <p:cNvSpPr txBox="1"/>
          <p:nvPr/>
        </p:nvSpPr>
        <p:spPr>
          <a:xfrm>
            <a:off x="139700" y="58737"/>
            <a:ext cx="86614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0000FF"/>
                </a:solidFill>
              </a:defRPr>
            </a:lvl1pPr>
          </a:lstStyle>
          <a:p>
            <a:r>
              <a:t>RL: difference with other machine learning paradigm</a:t>
            </a:r>
          </a:p>
        </p:txBody>
      </p:sp>
      <p:sp>
        <p:nvSpPr>
          <p:cNvPr id="193" name="By interacting with his environment through trial and error, the learner/agent understands that it needs to obtain +ve reward (by doing certain actions) but also need to to avoid -ve reward (by not taking certain actions in certain scenarios)…"/>
          <p:cNvSpPr txBox="1">
            <a:spLocks noGrp="1"/>
          </p:cNvSpPr>
          <p:nvPr>
            <p:ph type="body" idx="1"/>
          </p:nvPr>
        </p:nvSpPr>
        <p:spPr>
          <a:xfrm>
            <a:off x="91298" y="1224595"/>
            <a:ext cx="8961404" cy="5169123"/>
          </a:xfrm>
          <a:prstGeom prst="rect">
            <a:avLst/>
          </a:prstGeom>
        </p:spPr>
        <p:txBody>
          <a:bodyPr/>
          <a:lstStyle/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r>
              <a:t>By interacting with his environment through</a:t>
            </a:r>
            <a:r>
              <a:rPr>
                <a:solidFill>
                  <a:srgbClr val="0433FF"/>
                </a:solidFill>
              </a:rPr>
              <a:t> </a:t>
            </a:r>
            <a:r>
              <a:rPr b="1">
                <a:solidFill>
                  <a:srgbClr val="0433FF"/>
                </a:solidFill>
              </a:rPr>
              <a:t>trial and error,</a:t>
            </a:r>
            <a:r>
              <a:t> the learner/agent understands that </a:t>
            </a:r>
            <a:r>
              <a:rPr b="1">
                <a:solidFill>
                  <a:srgbClr val="0433FF"/>
                </a:solidFill>
              </a:rPr>
              <a:t>it needs to obtain +ve reward</a:t>
            </a:r>
            <a:r>
              <a:rPr b="1"/>
              <a:t> </a:t>
            </a:r>
            <a:r>
              <a:t>(by doing certain actions)</a:t>
            </a:r>
            <a:r>
              <a:rPr b="1"/>
              <a:t> </a:t>
            </a:r>
            <a:r>
              <a:rPr b="1">
                <a:solidFill>
                  <a:srgbClr val="0433FF"/>
                </a:solidFill>
              </a:rPr>
              <a:t>but also need to to avoid -ve reward</a:t>
            </a:r>
            <a:r>
              <a:rPr b="1"/>
              <a:t> </a:t>
            </a:r>
            <a:r>
              <a:t>(by not taking certain actions in certain scenarios)</a:t>
            </a:r>
          </a:p>
          <a:p>
            <a:pPr marL="589867" lvl="2" indent="-256111" defTabSz="667512">
              <a:spcBef>
                <a:spcPts val="500"/>
              </a:spcBef>
              <a:buClr>
                <a:srgbClr val="000000"/>
              </a:buClr>
              <a:buFontTx/>
              <a:defRPr sz="2044"/>
            </a:pPr>
            <a:r>
              <a:t>These +ve and -ve rewards are just environment’s feedback to the learner</a:t>
            </a:r>
            <a:endParaRPr>
              <a:solidFill>
                <a:srgbClr val="0433FF"/>
              </a:solidFill>
            </a:endParaRPr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endParaRPr i="1"/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endParaRPr i="1"/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r>
              <a:t>The agent/learner is not told which actions to take; </a:t>
            </a:r>
            <a:r>
              <a:rPr b="1">
                <a:solidFill>
                  <a:srgbClr val="0433FF"/>
                </a:solidFill>
              </a:rPr>
              <a:t>without any explicit supervision (on every step)</a:t>
            </a:r>
            <a:r>
              <a:rPr>
                <a:solidFill>
                  <a:srgbClr val="0433FF"/>
                </a:solidFill>
              </a:rPr>
              <a:t>, </a:t>
            </a:r>
            <a:r>
              <a:t>it will get better and better by interacting with the environment through </a:t>
            </a:r>
            <a:r>
              <a:rPr b="1">
                <a:solidFill>
                  <a:srgbClr val="0433FF"/>
                </a:solidFill>
              </a:rPr>
              <a:t>trial and error</a:t>
            </a:r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endParaRPr b="1">
              <a:solidFill>
                <a:srgbClr val="0433FF"/>
              </a:solidFill>
            </a:endParaRPr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endParaRPr b="1">
              <a:solidFill>
                <a:srgbClr val="0433FF"/>
              </a:solidFill>
            </a:endParaRPr>
          </a:p>
          <a:p>
            <a:pPr marL="256111" indent="-256111" defTabSz="667512">
              <a:spcBef>
                <a:spcPts val="500"/>
              </a:spcBef>
              <a:buClr>
                <a:srgbClr val="000000"/>
              </a:buClr>
              <a:buFontTx/>
              <a:buChar char="•"/>
              <a:defRPr sz="2044"/>
            </a:pPr>
            <a:r>
              <a:t>Biological species (humans, animals, and microorganisms) learn through interaction; accordingly, RL is a computational approach that learns from actions.</a:t>
            </a:r>
          </a:p>
        </p:txBody>
      </p:sp>
      <p:sp>
        <p:nvSpPr>
          <p:cNvPr id="194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pic>
        <p:nvPicPr>
          <p:cNvPr id="197" name="Screen Shot 2023-04-11 at 2.23.38 PM.png" descr="Screen Shot 2023-04-11 at 2.23.3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495550"/>
            <a:ext cx="7356057" cy="2657254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L = Supervised learning; UL = Unsupervised learning; RL = Reinforcement Learning"/>
          <p:cNvSpPr txBox="1"/>
          <p:nvPr/>
        </p:nvSpPr>
        <p:spPr>
          <a:xfrm>
            <a:off x="1263690" y="5762973"/>
            <a:ext cx="661661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spcBef>
                <a:spcPts val="1200"/>
              </a:spcBef>
              <a:defRPr sz="1466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SL = Supervised learning; UL = Unsupervised learning; RL = Reinforcement Learning </a:t>
            </a:r>
            <a:endParaRPr sz="1200"/>
          </a:p>
        </p:txBody>
      </p:sp>
      <p:sp>
        <p:nvSpPr>
          <p:cNvPr id="199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ok: Reinforcement Learning"/>
          <p:cNvSpPr txBox="1"/>
          <p:nvPr/>
        </p:nvSpPr>
        <p:spPr>
          <a:xfrm>
            <a:off x="139700" y="58737"/>
            <a:ext cx="86614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800">
                <a:solidFill>
                  <a:srgbClr val="0000FF"/>
                </a:solidFill>
              </a:defRPr>
            </a:lvl1pPr>
          </a:lstStyle>
          <a:p>
            <a:r>
              <a:t>Textbook: Reinforcement Learning</a:t>
            </a:r>
          </a:p>
        </p:txBody>
      </p:sp>
      <p:pic>
        <p:nvPicPr>
          <p:cNvPr id="202" name="page15image28252464.png" descr="page15image28252464.png"/>
          <p:cNvPicPr>
            <a:picLocks noChangeAspect="1"/>
          </p:cNvPicPr>
          <p:nvPr/>
        </p:nvPicPr>
        <p:blipFill>
          <a:blip r:embed="rId2"/>
          <a:srcRect t="22361"/>
          <a:stretch>
            <a:fillRect/>
          </a:stretch>
        </p:blipFill>
        <p:spPr>
          <a:xfrm>
            <a:off x="2465559" y="829543"/>
            <a:ext cx="4477737" cy="445800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http://incompleteideas.net/book/the-book-2nd.html"/>
          <p:cNvSpPr txBox="1"/>
          <p:nvPr/>
        </p:nvSpPr>
        <p:spPr>
          <a:xfrm>
            <a:off x="1834680" y="5408182"/>
            <a:ext cx="547464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 defTabSz="825500">
              <a:defRPr u="sng">
                <a:solidFill>
                  <a:srgbClr val="0000FF"/>
                </a:solidFill>
                <a:latin typeface="Avenir"/>
                <a:ea typeface="Avenir"/>
                <a:cs typeface="Avenir"/>
                <a:sym typeface="Avenir Roman"/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http://incompleteideas.net/book/the-book-2nd.html</a:t>
            </a:r>
          </a:p>
        </p:txBody>
      </p:sp>
      <p:sp>
        <p:nvSpPr>
          <p:cNvPr id="204" name="Reading activity: Read pages 1-6 of Reinforcement Learning by Sutton and Barto…"/>
          <p:cNvSpPr txBox="1"/>
          <p:nvPr/>
        </p:nvSpPr>
        <p:spPr>
          <a:xfrm>
            <a:off x="1351825" y="5893215"/>
            <a:ext cx="562484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200"/>
            </a:pPr>
            <a:r>
              <a:t>Reading activity: Read pages 1-6 of </a:t>
            </a:r>
            <a:r>
              <a:rPr i="1"/>
              <a:t>Reinforcement Learning by Sutton and Barto</a:t>
            </a:r>
          </a:p>
          <a:p>
            <a:pPr>
              <a:defRPr sz="1200"/>
            </a:pPr>
            <a:r>
              <a:rPr i="1"/>
              <a:t>Uploaded the pages on my course website + on BB </a:t>
            </a:r>
          </a:p>
        </p:txBody>
      </p:sp>
      <p:sp>
        <p:nvSpPr>
          <p:cNvPr id="205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inforcement Learning in Action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 in Action</a:t>
            </a:r>
          </a:p>
        </p:txBody>
      </p:sp>
      <p:pic>
        <p:nvPicPr>
          <p:cNvPr id="117" name="41586_2015_Article_BFnature14236_Fig1_HTML.jpg" descr="41586_2015_Article_BFnature14236_Fig1_HTM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417" y="2259210"/>
            <a:ext cx="6576769" cy="376115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Deep Mind playing Atari game"/>
          <p:cNvSpPr txBox="1"/>
          <p:nvPr/>
        </p:nvSpPr>
        <p:spPr>
          <a:xfrm>
            <a:off x="1582293" y="8671627"/>
            <a:ext cx="2169415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Deep Mind playing Atari game</a:t>
            </a:r>
          </a:p>
        </p:txBody>
      </p:sp>
      <p:sp>
        <p:nvSpPr>
          <p:cNvPr id="119" name="AlphaGo vs Lee Sedol"/>
          <p:cNvSpPr txBox="1"/>
          <p:nvPr/>
        </p:nvSpPr>
        <p:spPr>
          <a:xfrm>
            <a:off x="8419312" y="8671627"/>
            <a:ext cx="1627176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AlphaGo vs Lee Sedol</a:t>
            </a:r>
          </a:p>
        </p:txBody>
      </p:sp>
      <p:sp>
        <p:nvSpPr>
          <p:cNvPr id="120" name="We observing a rise in general-purpose solutions…"/>
          <p:cNvSpPr txBox="1">
            <a:spLocks noGrp="1"/>
          </p:cNvSpPr>
          <p:nvPr>
            <p:ph type="body" sz="quarter" idx="1"/>
          </p:nvPr>
        </p:nvSpPr>
        <p:spPr>
          <a:xfrm>
            <a:off x="383398" y="969955"/>
            <a:ext cx="8174004" cy="1117178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buSzTx/>
              <a:buFontTx/>
              <a:buNone/>
              <a:defRPr sz="2800">
                <a:solidFill>
                  <a:srgbClr val="990033"/>
                </a:solidFill>
              </a:defRPr>
            </a:pPr>
            <a:r>
              <a:rPr>
                <a:solidFill>
                  <a:srgbClr val="000000"/>
                </a:solidFill>
              </a:rPr>
              <a:t>We observing a rise in general-purpose solutions</a:t>
            </a:r>
          </a:p>
          <a:p>
            <a:pPr marL="457200" indent="-317500">
              <a:lnSpc>
                <a:spcPts val="3800"/>
              </a:lnSpc>
              <a:spcBef>
                <a:spcPts val="0"/>
              </a:spcBef>
              <a:buClr>
                <a:srgbClr val="000000"/>
              </a:buClr>
              <a:buFont typeface="Times Roman"/>
              <a:buChar char="•"/>
              <a:defRPr sz="2000"/>
            </a:pPr>
            <a:r>
              <a:t>Google </a:t>
            </a:r>
            <a:r>
              <a:rPr i="1"/>
              <a:t>DeepMind</a:t>
            </a:r>
            <a:r>
              <a:t> wins </a:t>
            </a:r>
            <a:r>
              <a:rPr b="1"/>
              <a:t>Atari Video Games</a:t>
            </a:r>
            <a:r>
              <a:t> in 2015</a:t>
            </a:r>
          </a:p>
          <a:p>
            <a:pPr marL="457200" indent="-317500">
              <a:lnSpc>
                <a:spcPts val="3800"/>
              </a:lnSpc>
              <a:spcBef>
                <a:spcPts val="0"/>
              </a:spcBef>
              <a:buClr>
                <a:srgbClr val="000000"/>
              </a:buClr>
              <a:buFont typeface="Times Roman"/>
              <a:buChar char="•"/>
              <a:defRPr sz="2000"/>
            </a:pPr>
            <a:r>
              <a:t>Used </a:t>
            </a:r>
            <a:r>
              <a:rPr b="1"/>
              <a:t>Deep Q-Network (DQN)</a:t>
            </a:r>
            <a:r>
              <a:t> reinforcement learning method</a:t>
            </a:r>
          </a:p>
        </p:txBody>
      </p:sp>
      <p:sp>
        <p:nvSpPr>
          <p:cNvPr id="121" name="Playing Atari with Deep Reinforcement Learning - NIPS'13 workshop"/>
          <p:cNvSpPr txBox="1"/>
          <p:nvPr/>
        </p:nvSpPr>
        <p:spPr>
          <a:xfrm>
            <a:off x="2278465" y="6192444"/>
            <a:ext cx="469839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Playing Atari with Deep Reinforcement Learning - NIPS'13 workshop</a:t>
            </a:r>
          </a:p>
        </p:txBody>
      </p:sp>
      <p:sp>
        <p:nvSpPr>
          <p:cNvPr id="122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eep Mind playing Atari game"/>
          <p:cNvSpPr txBox="1"/>
          <p:nvPr/>
        </p:nvSpPr>
        <p:spPr>
          <a:xfrm>
            <a:off x="1582293" y="8671627"/>
            <a:ext cx="2169415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Deep Mind playing Atari game</a:t>
            </a:r>
          </a:p>
        </p:txBody>
      </p:sp>
      <p:sp>
        <p:nvSpPr>
          <p:cNvPr id="125" name="AlphaGo vs Lee Sedol"/>
          <p:cNvSpPr txBox="1"/>
          <p:nvPr/>
        </p:nvSpPr>
        <p:spPr>
          <a:xfrm>
            <a:off x="8419312" y="8671627"/>
            <a:ext cx="1627176" cy="275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AlphaGo vs Lee Sedol</a:t>
            </a:r>
          </a:p>
        </p:txBody>
      </p:sp>
      <p:pic>
        <p:nvPicPr>
          <p:cNvPr id="126" name="alphago.jpg" descr="alpha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839" y="2523969"/>
            <a:ext cx="4415166" cy="315048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inforcement Learning in Action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 in Action</a:t>
            </a:r>
          </a:p>
        </p:txBody>
      </p:sp>
      <p:sp>
        <p:nvSpPr>
          <p:cNvPr id="128" name="AlphaGo: Mastering the game of Go with deep neural networks and tree search - Nature'16"/>
          <p:cNvSpPr txBox="1"/>
          <p:nvPr/>
        </p:nvSpPr>
        <p:spPr>
          <a:xfrm>
            <a:off x="1237065" y="6192444"/>
            <a:ext cx="631347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AlphaGo: Mastering the game of Go with deep neural networks and tree search - Nature'16</a:t>
            </a:r>
          </a:p>
        </p:txBody>
      </p:sp>
      <p:sp>
        <p:nvSpPr>
          <p:cNvPr id="129" name="We observing a rise in general-purpose solutions…"/>
          <p:cNvSpPr txBox="1">
            <a:spLocks noGrp="1"/>
          </p:cNvSpPr>
          <p:nvPr>
            <p:ph type="body" sz="quarter" idx="1"/>
          </p:nvPr>
        </p:nvSpPr>
        <p:spPr>
          <a:xfrm>
            <a:off x="383398" y="969955"/>
            <a:ext cx="8174004" cy="1175866"/>
          </a:xfrm>
          <a:prstGeom prst="rect">
            <a:avLst/>
          </a:prstGeom>
        </p:spPr>
        <p:txBody>
          <a:bodyPr/>
          <a:lstStyle/>
          <a:p>
            <a:pPr marL="0" indent="0" defTabSz="841247">
              <a:buSzTx/>
              <a:buFontTx/>
              <a:buNone/>
              <a:defRPr sz="2576">
                <a:solidFill>
                  <a:srgbClr val="990033"/>
                </a:solidFill>
              </a:defRPr>
            </a:pPr>
            <a:r>
              <a:rPr>
                <a:solidFill>
                  <a:srgbClr val="000000"/>
                </a:solidFill>
              </a:rPr>
              <a:t>We observing a rise in general-purpose solutions</a:t>
            </a:r>
          </a:p>
          <a:p>
            <a:pPr marL="420623" indent="-292100" defTabSz="420623">
              <a:lnSpc>
                <a:spcPts val="3400"/>
              </a:lnSpc>
              <a:spcBef>
                <a:spcPts val="0"/>
              </a:spcBef>
              <a:buClr>
                <a:srgbClr val="000000"/>
              </a:buClr>
              <a:buFont typeface="Times Roman"/>
              <a:buChar char="•"/>
              <a:defRPr sz="1840"/>
            </a:pPr>
            <a:r>
              <a:t>Google Deepmind</a:t>
            </a:r>
            <a:r>
              <a:rPr i="1"/>
              <a:t> </a:t>
            </a:r>
            <a:r>
              <a:rPr b="1" i="1"/>
              <a:t>AlphaGo</a:t>
            </a:r>
            <a:r>
              <a:t> beats world best human </a:t>
            </a:r>
            <a:r>
              <a:rPr b="1"/>
              <a:t>Go </a:t>
            </a:r>
            <a:r>
              <a:t>player Lee Sedol in 2016</a:t>
            </a:r>
          </a:p>
          <a:p>
            <a:pPr marL="420623" indent="-292100" defTabSz="420623">
              <a:lnSpc>
                <a:spcPts val="3400"/>
              </a:lnSpc>
              <a:spcBef>
                <a:spcPts val="0"/>
              </a:spcBef>
              <a:buClr>
                <a:srgbClr val="000000"/>
              </a:buClr>
              <a:buFont typeface="Times Roman"/>
              <a:buChar char="•"/>
              <a:defRPr sz="1840"/>
            </a:pPr>
            <a:r>
              <a:t>Used </a:t>
            </a:r>
            <a:r>
              <a:rPr b="1"/>
              <a:t>Monte Carlo Tree Search (MCTS</a:t>
            </a:r>
            <a:r>
              <a:t>) reinforcement learning method</a:t>
            </a:r>
          </a:p>
        </p:txBody>
      </p:sp>
      <p:sp>
        <p:nvSpPr>
          <p:cNvPr id="130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rubiks_cube.mp4" descr="rubiks_cub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847" y="2023469"/>
            <a:ext cx="6668306" cy="3750923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ference: https://openai.com/blog/solving-rubiks-cube">
            <a:hlinkClick r:id=""/>
          </p:cNvPr>
          <p:cNvSpPr txBox="1"/>
          <p:nvPr/>
        </p:nvSpPr>
        <p:spPr>
          <a:xfrm>
            <a:off x="2969723" y="6259093"/>
            <a:ext cx="2950554" cy="207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5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Reference: https://openai.com/blog/solving-rubiks-cube</a:t>
            </a:r>
          </a:p>
        </p:txBody>
      </p:sp>
      <p:sp>
        <p:nvSpPr>
          <p:cNvPr id="134" name="Reinforcement Learning in Action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 in Action</a:t>
            </a:r>
          </a:p>
        </p:txBody>
      </p:sp>
      <p:sp>
        <p:nvSpPr>
          <p:cNvPr id="135" name="We observing a rise in general-purpose solutions:…"/>
          <p:cNvSpPr txBox="1"/>
          <p:nvPr/>
        </p:nvSpPr>
        <p:spPr>
          <a:xfrm>
            <a:off x="383398" y="1224595"/>
            <a:ext cx="8174004" cy="646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676655">
              <a:spcBef>
                <a:spcPts val="500"/>
              </a:spcBef>
              <a:defRPr sz="2072">
                <a:solidFill>
                  <a:srgbClr val="990033"/>
                </a:solidFill>
              </a:defRPr>
            </a:pPr>
            <a:r>
              <a:rPr>
                <a:solidFill>
                  <a:srgbClr val="000000"/>
                </a:solidFill>
              </a:rPr>
              <a:t>We observing a rise in general-purpose solutions:</a:t>
            </a:r>
          </a:p>
          <a:p>
            <a:pPr marL="338327" indent="-234950" defTabSz="338327">
              <a:lnSpc>
                <a:spcPts val="3100"/>
              </a:lnSpc>
              <a:buClr>
                <a:srgbClr val="000000"/>
              </a:buClr>
              <a:buSzPct val="100000"/>
              <a:buFont typeface="Times Roman"/>
              <a:buChar char="•"/>
              <a:defRPr sz="1776"/>
            </a:pPr>
            <a:r>
              <a:t>OpenAI </a:t>
            </a:r>
            <a:r>
              <a:rPr b="1"/>
              <a:t>Rubik’s Cube Solver</a:t>
            </a:r>
            <a:r>
              <a:t> in 2019</a:t>
            </a:r>
          </a:p>
        </p:txBody>
      </p:sp>
      <p:sp>
        <p:nvSpPr>
          <p:cNvPr id="136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6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33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5163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ference: https://openai.com/index/chatgpt">
            <a:hlinkClick r:id=""/>
          </p:cNvPr>
          <p:cNvSpPr txBox="1"/>
          <p:nvPr/>
        </p:nvSpPr>
        <p:spPr>
          <a:xfrm>
            <a:off x="3254444" y="6259093"/>
            <a:ext cx="2381112" cy="207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9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Reference: https://openai.com/index/chatgpt</a:t>
            </a:r>
          </a:p>
        </p:txBody>
      </p:sp>
      <p:sp>
        <p:nvSpPr>
          <p:cNvPr id="139" name="Reinforcement Learning in Action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 in Action</a:t>
            </a:r>
          </a:p>
        </p:txBody>
      </p:sp>
      <p:sp>
        <p:nvSpPr>
          <p:cNvPr id="140" name="We observing a rise in general-purpose solutions:…"/>
          <p:cNvSpPr txBox="1"/>
          <p:nvPr/>
        </p:nvSpPr>
        <p:spPr>
          <a:xfrm>
            <a:off x="383398" y="1224595"/>
            <a:ext cx="8174004" cy="646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676655">
              <a:spcBef>
                <a:spcPts val="500"/>
              </a:spcBef>
              <a:defRPr sz="2072">
                <a:solidFill>
                  <a:srgbClr val="990033"/>
                </a:solidFill>
              </a:defRPr>
            </a:pPr>
            <a:r>
              <a:rPr>
                <a:solidFill>
                  <a:srgbClr val="000000"/>
                </a:solidFill>
              </a:rPr>
              <a:t>We observing a rise in general-purpose solutions:</a:t>
            </a:r>
          </a:p>
          <a:p>
            <a:pPr marL="338327" indent="-234950" defTabSz="338327">
              <a:lnSpc>
                <a:spcPts val="3100"/>
              </a:lnSpc>
              <a:buClr>
                <a:srgbClr val="000000"/>
              </a:buClr>
              <a:buSzPct val="100000"/>
              <a:buFont typeface="Times Roman"/>
              <a:buChar char="•"/>
              <a:defRPr sz="1776"/>
            </a:pPr>
            <a:r>
              <a:t>OpenAI </a:t>
            </a:r>
            <a:r>
              <a:rPr b="1"/>
              <a:t>ChatGPT</a:t>
            </a:r>
            <a:r>
              <a:t> in 2022</a:t>
            </a:r>
          </a:p>
        </p:txBody>
      </p:sp>
      <p:pic>
        <p:nvPicPr>
          <p:cNvPr id="141" name="Screenshot 2026-03-31 at 3.05.35 PM.png" descr="Screenshot 2026-03-31 at 3.05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044" y="1937218"/>
            <a:ext cx="5152712" cy="417306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hatGPT"/>
          <p:cNvSpPr txBox="1"/>
          <p:nvPr/>
        </p:nvSpPr>
        <p:spPr>
          <a:xfrm>
            <a:off x="139700" y="58737"/>
            <a:ext cx="8661400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ChatGPT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45" name="https://knowyourmeme.com/memes/shoggoth-with-smiley-face-artificial-intelligence"/>
          <p:cNvSpPr txBox="1"/>
          <p:nvPr/>
        </p:nvSpPr>
        <p:spPr>
          <a:xfrm>
            <a:off x="1454120" y="6102304"/>
            <a:ext cx="6032560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https://knowyourmeme.com/memes/shoggoth-with-smiley-face-artificial-intelligence</a:t>
            </a:r>
          </a:p>
        </p:txBody>
      </p:sp>
      <p:pic>
        <p:nvPicPr>
          <p:cNvPr id="146" name="shoggothhh_header.jpg" descr="shoggothhh_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66" y="1528932"/>
            <a:ext cx="7515268" cy="419791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hatGPT used Reinforcement Learning"/>
          <p:cNvSpPr txBox="1"/>
          <p:nvPr/>
        </p:nvSpPr>
        <p:spPr>
          <a:xfrm>
            <a:off x="139700" y="58737"/>
            <a:ext cx="866140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0000FF"/>
                </a:solidFill>
              </a:defRPr>
            </a:lvl1pPr>
          </a:lstStyle>
          <a:p>
            <a:r>
              <a:t>ChatGPT used Reinforcement Learning</a:t>
            </a:r>
          </a:p>
        </p:txBody>
      </p:sp>
      <p:sp>
        <p:nvSpPr>
          <p:cNvPr id="150" name="https://openai.com/blog/chatgpt/"/>
          <p:cNvSpPr txBox="1"/>
          <p:nvPr/>
        </p:nvSpPr>
        <p:spPr>
          <a:xfrm>
            <a:off x="3079410" y="6162569"/>
            <a:ext cx="25159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https://openai.com/blog/chatgpt/</a:t>
            </a:r>
          </a:p>
        </p:txBody>
      </p:sp>
      <p:sp>
        <p:nvSpPr>
          <p:cNvPr id="151" name="Supervised Learning (with cross-entropy loss)"/>
          <p:cNvSpPr txBox="1"/>
          <p:nvPr/>
        </p:nvSpPr>
        <p:spPr>
          <a:xfrm>
            <a:off x="1153282" y="5680755"/>
            <a:ext cx="2029233" cy="370841"/>
          </a:xfrm>
          <a:prstGeom prst="rect">
            <a:avLst/>
          </a:prstGeom>
          <a:solidFill>
            <a:schemeClr val="accent3">
              <a:lumOff val="2294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000"/>
            </a:pPr>
            <a:r>
              <a:t>Supervised</a:t>
            </a:r>
            <a:br/>
            <a:r>
              <a:t>Learning (with cross-entropy loss)</a:t>
            </a:r>
          </a:p>
        </p:txBody>
      </p:sp>
      <p:sp>
        <p:nvSpPr>
          <p:cNvPr id="152" name="Supervised Learning (with ranking loss)"/>
          <p:cNvSpPr txBox="1"/>
          <p:nvPr/>
        </p:nvSpPr>
        <p:spPr>
          <a:xfrm>
            <a:off x="3631215" y="5680755"/>
            <a:ext cx="1678370" cy="370841"/>
          </a:xfrm>
          <a:prstGeom prst="rect">
            <a:avLst/>
          </a:prstGeom>
          <a:solidFill>
            <a:schemeClr val="accent3">
              <a:lumOff val="2294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000"/>
            </a:pPr>
            <a:r>
              <a:t>Supervised</a:t>
            </a:r>
            <a:br/>
            <a:r>
              <a:t>Learning (with ranking loss)</a:t>
            </a:r>
          </a:p>
        </p:txBody>
      </p:sp>
      <p:sp>
        <p:nvSpPr>
          <p:cNvPr id="153" name="Reinforcement Learning with PPO method"/>
          <p:cNvSpPr txBox="1"/>
          <p:nvPr/>
        </p:nvSpPr>
        <p:spPr>
          <a:xfrm>
            <a:off x="6084975" y="5680755"/>
            <a:ext cx="1618343" cy="370841"/>
          </a:xfrm>
          <a:prstGeom prst="rect">
            <a:avLst/>
          </a:prstGeom>
          <a:solidFill>
            <a:schemeClr val="accent3">
              <a:lumOff val="2294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1000"/>
            </a:pPr>
            <a:r>
              <a:t>Reinforcement</a:t>
            </a:r>
            <a:br/>
            <a:r>
              <a:t>Learning with PPO method</a:t>
            </a:r>
          </a:p>
        </p:txBody>
      </p:sp>
      <p:grpSp>
        <p:nvGrpSpPr>
          <p:cNvPr id="156" name="Group"/>
          <p:cNvGrpSpPr/>
          <p:nvPr/>
        </p:nvGrpSpPr>
        <p:grpSpPr>
          <a:xfrm>
            <a:off x="1032478" y="955213"/>
            <a:ext cx="7079044" cy="4619008"/>
            <a:chOff x="0" y="0"/>
            <a:chExt cx="7079043" cy="4619006"/>
          </a:xfrm>
        </p:grpSpPr>
        <p:pic>
          <p:nvPicPr>
            <p:cNvPr id="154" name="Screen Shot 2023-04-11 at 2.13.07 PM.png" descr="Screen Shot 2023-04-11 at 2.13.07 PM.png"/>
            <p:cNvPicPr>
              <a:picLocks noChangeAspect="1"/>
            </p:cNvPicPr>
            <p:nvPr/>
          </p:nvPicPr>
          <p:blipFill>
            <a:blip r:embed="rId3"/>
            <a:srcRect t="9516"/>
            <a:stretch>
              <a:fillRect/>
            </a:stretch>
          </p:blipFill>
          <p:spPr>
            <a:xfrm>
              <a:off x="0" y="100778"/>
              <a:ext cx="7079044" cy="4124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" name="Rounded Rectangle"/>
            <p:cNvSpPr/>
            <p:nvPr/>
          </p:nvSpPr>
          <p:spPr>
            <a:xfrm>
              <a:off x="4756102" y="0"/>
              <a:ext cx="2300306" cy="4619007"/>
            </a:xfrm>
            <a:prstGeom prst="roundRect">
              <a:avLst>
                <a:gd name="adj" fmla="val 6411"/>
              </a:avLst>
            </a:prstGeom>
            <a:solidFill>
              <a:srgbClr val="969696">
                <a:alpha val="25000"/>
              </a:srgbClr>
            </a:solidFill>
            <a:ln w="9525" cap="flat">
              <a:solidFill>
                <a:srgbClr val="000000">
                  <a:alpha val="25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57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4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2" animBg="1" advAuto="0"/>
      <p:bldP spid="153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We observing a rise in general-purpose solutions"/>
          <p:cNvSpPr txBox="1">
            <a:spLocks noGrp="1"/>
          </p:cNvSpPr>
          <p:nvPr>
            <p:ph type="body" sz="quarter" idx="1"/>
          </p:nvPr>
        </p:nvSpPr>
        <p:spPr>
          <a:xfrm>
            <a:off x="383398" y="1224595"/>
            <a:ext cx="8174004" cy="1117178"/>
          </a:xfrm>
          <a:prstGeom prst="rect">
            <a:avLst/>
          </a:prstGeom>
        </p:spPr>
        <p:txBody>
          <a:bodyPr/>
          <a:lstStyle>
            <a:lvl1pPr marL="0" indent="0" defTabSz="914400">
              <a:buSzTx/>
              <a:buFontTx/>
              <a:buNone/>
              <a:defRPr sz="2800"/>
            </a:lvl1pPr>
          </a:lstStyle>
          <a:p>
            <a:pPr>
              <a:defRPr>
                <a:solidFill>
                  <a:srgbClr val="990033"/>
                </a:solidFill>
              </a:defRPr>
            </a:pPr>
            <a:r>
              <a:rPr>
                <a:solidFill>
                  <a:srgbClr val="000000"/>
                </a:solidFill>
              </a:rPr>
              <a:t>We observing a rise in general-purpose solutions</a:t>
            </a:r>
          </a:p>
        </p:txBody>
      </p:sp>
      <p:sp>
        <p:nvSpPr>
          <p:cNvPr id="160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pic>
        <p:nvPicPr>
          <p:cNvPr id="161" name="Screen Shot 2023-04-11 at 2.02.14 PM.png" descr="Screen Shot 2023-04-11 at 2.02.14 PM.png"/>
          <p:cNvPicPr>
            <a:picLocks noChangeAspect="1"/>
          </p:cNvPicPr>
          <p:nvPr/>
        </p:nvPicPr>
        <p:blipFill>
          <a:blip r:embed="rId2"/>
          <a:srcRect l="4284" t="26502" r="2062" b="14298"/>
          <a:stretch>
            <a:fillRect/>
          </a:stretch>
        </p:blipFill>
        <p:spPr>
          <a:xfrm>
            <a:off x="290169" y="3113912"/>
            <a:ext cx="8563663" cy="242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"/>
          <p:cNvSpPr txBox="1"/>
          <p:nvPr/>
        </p:nvSpPr>
        <p:spPr>
          <a:xfrm>
            <a:off x="4302882" y="3249929"/>
            <a:ext cx="538236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/>
          <a:p>
            <a:endParaRPr/>
          </a:p>
        </p:txBody>
      </p:sp>
      <p:sp>
        <p:nvSpPr>
          <p:cNvPr id="163" name="CS143: Artificial Intelligence | Dr Alimoor Reza (Drake University)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3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| Dr Alimoor Reza (Drake University)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eep RL agents show excellent general learning capabilities in virtual worlds"/>
          <p:cNvSpPr txBox="1">
            <a:spLocks noGrp="1"/>
          </p:cNvSpPr>
          <p:nvPr>
            <p:ph type="body" sz="quarter" idx="1"/>
          </p:nvPr>
        </p:nvSpPr>
        <p:spPr>
          <a:xfrm>
            <a:off x="383398" y="1097595"/>
            <a:ext cx="8788461" cy="1071767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buSzTx/>
              <a:buFontTx/>
              <a:buNone/>
              <a:defRPr sz="2800"/>
            </a:pPr>
            <a:r>
              <a:t>Deep RL agents show excellent general learning</a:t>
            </a:r>
            <a:r>
              <a:rPr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capabilities in virtual worlds</a:t>
            </a:r>
          </a:p>
        </p:txBody>
      </p:sp>
      <p:sp>
        <p:nvSpPr>
          <p:cNvPr id="166" name="CS143: Artificial Intelligence"/>
          <p:cNvSpPr/>
          <p:nvPr/>
        </p:nvSpPr>
        <p:spPr>
          <a:xfrm>
            <a:off x="847788" y="6542782"/>
            <a:ext cx="7515268" cy="249360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272" tIns="32272" rIns="32272" bIns="32272" anchor="ctr"/>
          <a:lstStyle>
            <a:lvl1pPr algn="ctr" defTabSz="410765">
              <a:defRPr sz="11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CS143: Artificial Intelligence </a:t>
            </a:r>
          </a:p>
        </p:txBody>
      </p:sp>
      <p:sp>
        <p:nvSpPr>
          <p:cNvPr id="167" name="Reinforcement Learning"/>
          <p:cNvSpPr txBox="1"/>
          <p:nvPr/>
        </p:nvSpPr>
        <p:spPr>
          <a:xfrm>
            <a:off x="139700" y="58737"/>
            <a:ext cx="8661400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400">
                <a:solidFill>
                  <a:srgbClr val="0000FF"/>
                </a:solidFill>
              </a:defRPr>
            </a:lvl1pPr>
          </a:lstStyle>
          <a:p>
            <a:r>
              <a:t>Reinforcement Learning</a:t>
            </a:r>
          </a:p>
        </p:txBody>
      </p:sp>
      <p:pic>
        <p:nvPicPr>
          <p:cNvPr id="168" name="Screen Shot 2023-04-11 at 2.02.06 PM.png" descr="Screen Shot 2023-04-11 at 2.02.06 PM.png"/>
          <p:cNvPicPr>
            <a:picLocks noChangeAspect="1"/>
          </p:cNvPicPr>
          <p:nvPr/>
        </p:nvPicPr>
        <p:blipFill>
          <a:blip r:embed="rId3"/>
          <a:srcRect l="3003" t="5611" r="3003" b="3285"/>
          <a:stretch>
            <a:fillRect/>
          </a:stretch>
        </p:blipFill>
        <p:spPr>
          <a:xfrm>
            <a:off x="173037" y="2420512"/>
            <a:ext cx="8594639" cy="3871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4999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4999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Macintosh PowerPoint</Application>
  <PresentationFormat>On-screen Show (4:3)</PresentationFormat>
  <Paragraphs>96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 Light</vt:lpstr>
      <vt:lpstr>Calibri</vt:lpstr>
      <vt:lpstr>Helvetica Light</vt:lpstr>
      <vt:lpstr>Helvetica Neue</vt:lpstr>
      <vt:lpstr>Helvetica Neue Light</vt:lpstr>
      <vt:lpstr>Helvetica Neue Medium</vt:lpstr>
      <vt:lpstr>Times Roman</vt:lpstr>
      <vt:lpstr>Tw Cen MT Condensed Extra Bold</vt:lpstr>
      <vt:lpstr>Office Theme</vt:lpstr>
      <vt:lpstr>CS143: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Md Reza</cp:lastModifiedBy>
  <cp:revision>1</cp:revision>
  <dcterms:modified xsi:type="dcterms:W3CDTF">2026-03-31T22:09:29Z</dcterms:modified>
</cp:coreProperties>
</file>