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8402218" y="6391592"/>
            <a:ext cx="284583" cy="294641"/>
          </a:xfrm>
          <a:prstGeom prst="rect">
            <a:avLst/>
          </a:prstGeom>
        </p:spPr>
        <p:txBody>
          <a:bodyPr/>
          <a:lstStyle>
            <a:lvl1pPr defTabSz="914400">
              <a:defRPr b="1"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666750" y="1719262"/>
            <a:ext cx="7810500" cy="1743076"/>
          </a:xfrm>
          <a:prstGeom prst="rect">
            <a:avLst/>
          </a:prstGeom>
        </p:spPr>
        <p:txBody>
          <a:bodyPr lIns="19050" tIns="19050" rIns="19050" bIns="19050" anchor="b"/>
          <a:lstStyle>
            <a:lvl1pPr defTabSz="412750">
              <a:defRPr sz="5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66750" y="3509962"/>
            <a:ext cx="7810500" cy="595313"/>
          </a:xfrm>
          <a:prstGeom prst="rect">
            <a:avLst/>
          </a:prstGeom>
        </p:spPr>
        <p:txBody>
          <a:bodyPr lIns="19050" tIns="19050" rIns="19050" bIns="19050"/>
          <a:lstStyle>
            <a:lvl1pPr marL="0" indent="0" algn="ctr" defTabSz="41275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4459484" y="5762625"/>
            <a:ext cx="220270" cy="224180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47886" y="1371599"/>
            <a:ext cx="6648227" cy="2097743"/>
          </a:xfrm>
          <a:prstGeom prst="rect">
            <a:avLst/>
          </a:prstGeom>
        </p:spPr>
        <p:txBody>
          <a:bodyPr lIns="32272" tIns="32272" rIns="32272" bIns="32272" anchor="b"/>
          <a:lstStyle>
            <a:lvl1pPr defTabSz="410765">
              <a:defRPr sz="5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247886" y="3525818"/>
            <a:ext cx="6648227" cy="718074"/>
          </a:xfrm>
          <a:prstGeom prst="rect">
            <a:avLst/>
          </a:prstGeom>
        </p:spPr>
        <p:txBody>
          <a:bodyPr lIns="32272" tIns="32272" rIns="32272" bIns="32272"/>
          <a:lstStyle>
            <a:lvl1pPr marL="0" indent="0" algn="ctr" defTabSz="410765"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0765"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0765"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0765"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0765"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4451669" y="6208507"/>
            <a:ext cx="232593" cy="229646"/>
          </a:xfrm>
          <a:prstGeom prst="rect">
            <a:avLst/>
          </a:prstGeom>
        </p:spPr>
        <p:txBody>
          <a:bodyPr lIns="32272" tIns="32272" rIns="32272" bIns="32272" anchor="t"/>
          <a:lstStyle>
            <a:lvl1pPr algn="ctr" defTabSz="410765"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3321423" y="1984785"/>
            <a:ext cx="5990666" cy="39937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46181" y="613185"/>
            <a:ext cx="7051638" cy="1371601"/>
          </a:xfrm>
          <a:prstGeom prst="rect">
            <a:avLst/>
          </a:prstGeom>
        </p:spPr>
        <p:txBody>
          <a:bodyPr lIns="32272" tIns="32272" rIns="32272" bIns="32272"/>
          <a:lstStyle>
            <a:lvl1pPr defTabSz="410765">
              <a:defRPr sz="5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1046181" y="1984785"/>
            <a:ext cx="3388660" cy="3993778"/>
          </a:xfrm>
          <a:prstGeom prst="rect">
            <a:avLst/>
          </a:prstGeom>
        </p:spPr>
        <p:txBody>
          <a:bodyPr lIns="32272" tIns="32272" rIns="32272" bIns="32272" anchor="ctr"/>
          <a:lstStyle>
            <a:lvl1pPr marL="220435" indent="-220435" defTabSz="410765">
              <a:spcBef>
                <a:spcPts val="2200"/>
              </a:spcBef>
              <a:buSzPct val="75000"/>
              <a:buFontTx/>
              <a:buChar char="•"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63335" indent="-220435" defTabSz="410765">
              <a:spcBef>
                <a:spcPts val="2200"/>
              </a:spcBef>
              <a:buSzPct val="75000"/>
              <a:buFontTx/>
              <a:buChar char="•"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06235" indent="-220435" defTabSz="410765">
              <a:spcBef>
                <a:spcPts val="2200"/>
              </a:spcBef>
              <a:buSzPct val="75000"/>
              <a:buFontTx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49135" indent="-220435" defTabSz="410765">
              <a:spcBef>
                <a:spcPts val="2200"/>
              </a:spcBef>
              <a:buSzPct val="75000"/>
              <a:buFontTx/>
              <a:buChar char="•"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92035" indent="-220435" defTabSz="410765">
              <a:spcBef>
                <a:spcPts val="2200"/>
              </a:spcBef>
              <a:buSzPct val="75000"/>
              <a:buFontTx/>
              <a:buChar char="•"/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4451669" y="6208507"/>
            <a:ext cx="232593" cy="229646"/>
          </a:xfrm>
          <a:prstGeom prst="rect">
            <a:avLst/>
          </a:prstGeom>
        </p:spPr>
        <p:txBody>
          <a:bodyPr lIns="32272" tIns="32272" rIns="32272" bIns="32272" anchor="t"/>
          <a:lstStyle>
            <a:lvl1pPr algn="ctr" defTabSz="410765"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461962" y="1181100"/>
            <a:ext cx="8215313" cy="75247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l" defTabSz="412750">
              <a:defRPr cap="all" spc="479"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4457765" y="5727699"/>
            <a:ext cx="209297" cy="241301"/>
          </a:xfrm>
          <a:prstGeom prst="rect">
            <a:avLst/>
          </a:prstGeom>
        </p:spPr>
        <p:txBody>
          <a:bodyPr lIns="19050" tIns="19050" rIns="19050" bIns="19050"/>
          <a:lstStyle>
            <a:lvl1pPr algn="ctr" defTabSz="412750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4457765" y="5727699"/>
            <a:ext cx="209297" cy="241301"/>
          </a:xfrm>
          <a:prstGeom prst="rect">
            <a:avLst/>
          </a:prstGeom>
        </p:spPr>
        <p:txBody>
          <a:bodyPr lIns="19050" tIns="19050" rIns="19050" bIns="19050"/>
          <a:lstStyle>
            <a:lvl1pPr algn="ctr" defTabSz="412750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461962" y="1181100"/>
            <a:ext cx="8215313" cy="75247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l" defTabSz="412750">
              <a:defRPr cap="all" spc="479" sz="30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idx="1"/>
          </p:nvPr>
        </p:nvSpPr>
        <p:spPr>
          <a:xfrm>
            <a:off x="461962" y="1924050"/>
            <a:ext cx="8215313" cy="3543300"/>
          </a:xfrm>
          <a:prstGeom prst="rect">
            <a:avLst/>
          </a:prstGeom>
        </p:spPr>
        <p:txBody>
          <a:bodyPr lIns="19050" tIns="19050" rIns="19050" bIns="19050" anchor="ctr"/>
          <a:lstStyle>
            <a:lvl1pPr marL="304800" indent="-304800" defTabSz="412750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  <a:lvl2pPr marL="939800" indent="-304800" defTabSz="412750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2pPr>
            <a:lvl3pPr marL="1574800" indent="-304800" defTabSz="412750">
              <a:spcBef>
                <a:spcPts val="2900"/>
              </a:spcBef>
              <a:buClr>
                <a:srgbClr val="646464"/>
              </a:buClr>
              <a:buSzPct val="90000"/>
              <a:buFontTx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3pPr>
            <a:lvl4pPr marL="2209800" indent="-304800" defTabSz="412750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4pPr>
            <a:lvl5pPr marL="2844800" indent="-304800" defTabSz="412750">
              <a:spcBef>
                <a:spcPts val="2900"/>
              </a:spcBef>
              <a:buClr>
                <a:srgbClr val="646464"/>
              </a:buClr>
              <a:buSzPct val="90000"/>
              <a:buFontTx/>
              <a:buChar char="•"/>
              <a:defRPr sz="2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4457765" y="5727699"/>
            <a:ext cx="209297" cy="241301"/>
          </a:xfrm>
          <a:prstGeom prst="rect">
            <a:avLst/>
          </a:prstGeom>
        </p:spPr>
        <p:txBody>
          <a:bodyPr lIns="19050" tIns="19050" rIns="19050" bIns="19050"/>
          <a:lstStyle>
            <a:lvl1pPr algn="ctr" defTabSz="412750"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har char="•"/>
            </a:lvl1pPr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8402218" y="6391592"/>
            <a:ext cx="284583" cy="294641"/>
          </a:xfrm>
          <a:prstGeom prst="rect">
            <a:avLst/>
          </a:prstGeom>
        </p:spPr>
        <p:txBody>
          <a:bodyPr/>
          <a:lstStyle>
            <a:lvl1pPr defTabSz="914400">
              <a:defRPr b="1"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8402218" y="6391592"/>
            <a:ext cx="284583" cy="294641"/>
          </a:xfrm>
          <a:prstGeom prst="rect">
            <a:avLst/>
          </a:prstGeom>
        </p:spPr>
        <p:txBody>
          <a:bodyPr/>
          <a:lstStyle>
            <a:lvl1pPr defTabSz="914400">
              <a:defRPr b="1"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3498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035755" marR="0" indent="-578555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456266" marR="0" indent="-541866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20711" marR="0" indent="-6491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477911" marR="0" indent="-6491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35111" marR="0" indent="-6491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92311" marR="0" indent="-6491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49511" marR="0" indent="-6491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06711" marR="0" indent="-6491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arxiv.org/pdf/1709.06560.pdf" TargetMode="External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hyperlink" Target="https://ale.farama.org/environments/complete_list/" TargetMode="External"/><Relationship Id="rId6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s://www.nature.com/articles/nature16961" TargetMode="External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S143: Artificial Intelligence"/>
          <p:cNvSpPr txBox="1"/>
          <p:nvPr>
            <p:ph type="title"/>
          </p:nvPr>
        </p:nvSpPr>
        <p:spPr>
          <a:xfrm>
            <a:off x="1247886" y="411479"/>
            <a:ext cx="6648227" cy="776843"/>
          </a:xfrm>
          <a:prstGeom prst="rect">
            <a:avLst/>
          </a:prstGeom>
        </p:spPr>
        <p:txBody>
          <a:bodyPr/>
          <a:lstStyle>
            <a:lvl1pPr defTabSz="305395">
              <a:lnSpc>
                <a:spcPct val="93000"/>
              </a:lnSpc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  <a:tab pos="4876800" algn="l"/>
                <a:tab pos="5181600" algn="l"/>
                <a:tab pos="5486400" algn="l"/>
                <a:tab pos="5791200" algn="l"/>
              </a:tabLst>
              <a:defRPr sz="437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CS143: Artificial Intelligence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8848365" y="6517857"/>
            <a:ext cx="154920" cy="229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1" name="2560px-Drake_University_logo.svg.png" descr="2560px-Drake_University_logo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2069" y="5132970"/>
            <a:ext cx="2551164" cy="108125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Introduction to Reinforcement Learning (RL)"/>
          <p:cNvSpPr txBox="1"/>
          <p:nvPr/>
        </p:nvSpPr>
        <p:spPr>
          <a:xfrm>
            <a:off x="918070" y="4537543"/>
            <a:ext cx="7099162" cy="52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272" tIns="32272" rIns="32272" bIns="32272">
            <a:normAutofit fontScale="100000" lnSpcReduction="0"/>
          </a:bodyPr>
          <a:lstStyle>
            <a:lvl1pPr algn="ctr" defTabSz="410765">
              <a:defRPr sz="24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Introduction to Reinforcement Learning (RL)</a:t>
            </a:r>
          </a:p>
        </p:txBody>
      </p:sp>
      <p:pic>
        <p:nvPicPr>
          <p:cNvPr id="113" name="Screen Shot 2022-08-28 at 10.35.46 PM.png" descr="Screen Shot 2022-08-28 at 10.35.46 PM.png"/>
          <p:cNvPicPr>
            <a:picLocks noChangeAspect="1"/>
          </p:cNvPicPr>
          <p:nvPr/>
        </p:nvPicPr>
        <p:blipFill>
          <a:blip r:embed="rId3">
            <a:extLst/>
          </a:blip>
          <a:srcRect l="0" t="5578" r="5706" b="5578"/>
          <a:stretch>
            <a:fillRect/>
          </a:stretch>
        </p:blipFill>
        <p:spPr>
          <a:xfrm>
            <a:off x="2082743" y="1424407"/>
            <a:ext cx="3911282" cy="2674567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S143: Artificial Intelligence | Dr Alimoor Reza (Drake University)"/>
          <p:cNvSpPr/>
          <p:nvPr/>
        </p:nvSpPr>
        <p:spPr>
          <a:xfrm>
            <a:off x="847788" y="6542782"/>
            <a:ext cx="7515268" cy="249360"/>
          </a:xfrm>
          <a:prstGeom prst="rect">
            <a:avLst/>
          </a:prstGeom>
          <a:blipFill>
            <a:blip r:embed="rId4"/>
          </a:blipFill>
          <a:ln w="3175"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272" tIns="32272" rIns="32272" bIns="32272" anchor="ctr"/>
          <a:lstStyle>
            <a:lvl1pPr algn="ctr" defTabSz="410765"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CS143: Artificial Intelligence | Dr Alimoor Reza (Drake University)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Machine Learning is the study of algorithms that improve from experience and the use of data.…"/>
          <p:cNvSpPr txBox="1"/>
          <p:nvPr>
            <p:ph type="body" idx="1"/>
          </p:nvPr>
        </p:nvSpPr>
        <p:spPr>
          <a:xfrm>
            <a:off x="91298" y="1224595"/>
            <a:ext cx="8961404" cy="4408810"/>
          </a:xfrm>
          <a:prstGeom prst="rect">
            <a:avLst/>
          </a:prstGeom>
        </p:spPr>
        <p:txBody>
          <a:bodyPr/>
          <a:lstStyle/>
          <a:p>
            <a:pPr marL="312245" indent="-312245" defTabSz="813816">
              <a:spcBef>
                <a:spcPts val="600"/>
              </a:spcBef>
              <a:buClr>
                <a:srgbClr val="000000"/>
              </a:buClr>
              <a:buFontTx/>
              <a:buChar char="•"/>
              <a:defRPr sz="2492">
                <a:solidFill>
                  <a:srgbClr val="990033"/>
                </a:solidFill>
              </a:defRPr>
            </a:pPr>
            <a:r>
              <a:rPr>
                <a:solidFill>
                  <a:srgbClr val="000000"/>
                </a:solidFill>
              </a:rPr>
              <a:t>Machine Learning is the study of algorithms that improve from experience and the use of data. </a:t>
            </a:r>
            <a:endParaRPr>
              <a:solidFill>
                <a:srgbClr val="000000"/>
              </a:solidFill>
            </a:endParaRPr>
          </a:p>
          <a:p>
            <a:pPr marL="312245" indent="-312245" defTabSz="813816">
              <a:spcBef>
                <a:spcPts val="600"/>
              </a:spcBef>
              <a:buClr>
                <a:srgbClr val="000000"/>
              </a:buClr>
              <a:buFontTx/>
              <a:buChar char="•"/>
              <a:defRPr sz="2492">
                <a:solidFill>
                  <a:srgbClr val="990033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lvl="2" marL="719153" indent="-312245" defTabSz="813816">
              <a:spcBef>
                <a:spcPts val="600"/>
              </a:spcBef>
              <a:buClr>
                <a:srgbClr val="000000"/>
              </a:buClr>
              <a:buFontTx/>
              <a:defRPr sz="2136"/>
            </a:pPr>
            <a:r>
              <a:rPr u="sng"/>
              <a:t>Supervised Learning:</a:t>
            </a:r>
            <a:r>
              <a:t>  Inferring a function from labeled training data. The training data consist of a set of training examples.</a:t>
            </a:r>
          </a:p>
          <a:p>
            <a:pPr lvl="2" marL="719153" indent="-312245" defTabSz="813816">
              <a:spcBef>
                <a:spcPts val="600"/>
              </a:spcBef>
              <a:buClr>
                <a:srgbClr val="000000"/>
              </a:buClr>
              <a:buFontTx/>
              <a:defRPr sz="2136"/>
            </a:pPr>
          </a:p>
          <a:p>
            <a:pPr lvl="2" marL="719153" indent="-312245" defTabSz="813816">
              <a:spcBef>
                <a:spcPts val="600"/>
              </a:spcBef>
              <a:buClr>
                <a:srgbClr val="000000"/>
              </a:buClr>
              <a:buFontTx/>
              <a:defRPr sz="2136"/>
            </a:pPr>
            <a:r>
              <a:rPr u="sng"/>
              <a:t>Unsupervised Learning:</a:t>
            </a:r>
            <a:r>
              <a:t> Draw inferences from datasets consisting of input data without labeled responses to unearth hidden structure in the data.</a:t>
            </a:r>
          </a:p>
          <a:p>
            <a:pPr marL="312245" indent="-312245" defTabSz="813816">
              <a:spcBef>
                <a:spcPts val="600"/>
              </a:spcBef>
              <a:buClr>
                <a:srgbClr val="000000"/>
              </a:buClr>
              <a:buFontTx/>
              <a:buChar char="•"/>
              <a:defRPr sz="2492">
                <a:solidFill>
                  <a:srgbClr val="990033"/>
                </a:solidFill>
              </a:defRPr>
            </a:pPr>
          </a:p>
          <a:p>
            <a:pPr lvl="2" marL="719153" indent="-312245" defTabSz="813816">
              <a:spcBef>
                <a:spcPts val="600"/>
              </a:spcBef>
              <a:buClr>
                <a:srgbClr val="000000"/>
              </a:buClr>
              <a:buFontTx/>
              <a:defRPr sz="2136">
                <a:solidFill>
                  <a:srgbClr val="0433FF"/>
                </a:solidFill>
              </a:defRPr>
            </a:pPr>
            <a:r>
              <a:rPr u="sng"/>
              <a:t>Reinforcement learning</a:t>
            </a:r>
            <a:r>
              <a:t> is the third paradigm of teaching machines with different form of labels (a.k.a rewards)</a:t>
            </a:r>
          </a:p>
        </p:txBody>
      </p:sp>
      <p:sp>
        <p:nvSpPr>
          <p:cNvPr id="117" name="Reinforcement Learning"/>
          <p:cNvSpPr txBox="1"/>
          <p:nvPr/>
        </p:nvSpPr>
        <p:spPr>
          <a:xfrm>
            <a:off x="139700" y="58737"/>
            <a:ext cx="86614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0000FF"/>
                </a:solidFill>
              </a:defRPr>
            </a:lvl1pPr>
          </a:lstStyle>
          <a:p>
            <a:pPr/>
            <a:r>
              <a:t>Reinforcement Learning</a:t>
            </a:r>
          </a:p>
        </p:txBody>
      </p:sp>
      <p:sp>
        <p:nvSpPr>
          <p:cNvPr id="118" name="CS143: Artificial Intelligence | Dr Alimoor Reza (Drake University)"/>
          <p:cNvSpPr/>
          <p:nvPr/>
        </p:nvSpPr>
        <p:spPr>
          <a:xfrm>
            <a:off x="847788" y="6542782"/>
            <a:ext cx="7515268" cy="249360"/>
          </a:xfrm>
          <a:prstGeom prst="rect">
            <a:avLst/>
          </a:prstGeom>
          <a:blipFill>
            <a:blip r:embed="rId2"/>
          </a:blipFill>
          <a:ln w="3175"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272" tIns="32272" rIns="32272" bIns="32272" anchor="ctr"/>
          <a:lstStyle>
            <a:lvl1pPr algn="ctr" defTabSz="410765"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CS143: Artificial Intelligence | Dr Alimoor Reza (Drake University)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Quite recently, there is a huge increase in interest in Reinforcement Learning"/>
          <p:cNvSpPr txBox="1"/>
          <p:nvPr>
            <p:ph type="body" sz="quarter" idx="1"/>
          </p:nvPr>
        </p:nvSpPr>
        <p:spPr>
          <a:xfrm>
            <a:off x="383398" y="1224595"/>
            <a:ext cx="8174004" cy="1117178"/>
          </a:xfrm>
          <a:prstGeom prst="rect">
            <a:avLst/>
          </a:prstGeom>
        </p:spPr>
        <p:txBody>
          <a:bodyPr/>
          <a:lstStyle>
            <a:lvl1pPr marL="0" indent="0" defTabSz="914400">
              <a:buSzTx/>
              <a:buFontTx/>
              <a:buNone/>
              <a:defRPr sz="2800"/>
            </a:lvl1pPr>
          </a:lstStyle>
          <a:p>
            <a:pPr/>
            <a:r>
              <a:t>Quite recently, there is a huge increase in interest in Reinforcement Learning</a:t>
            </a:r>
          </a:p>
        </p:txBody>
      </p:sp>
      <p:sp>
        <p:nvSpPr>
          <p:cNvPr id="121" name="Reinforcement Learning"/>
          <p:cNvSpPr txBox="1"/>
          <p:nvPr/>
        </p:nvSpPr>
        <p:spPr>
          <a:xfrm>
            <a:off x="139700" y="58737"/>
            <a:ext cx="86614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0000FF"/>
                </a:solidFill>
              </a:defRPr>
            </a:lvl1pPr>
          </a:lstStyle>
          <a:p>
            <a:pPr/>
            <a:r>
              <a:t>Reinforcement Learning</a:t>
            </a:r>
          </a:p>
        </p:txBody>
      </p:sp>
      <p:pic>
        <p:nvPicPr>
          <p:cNvPr id="122" name="Screen Shot 2023-04-11 at 2.10.23 PM.png" descr="Screen Shot 2023-04-11 at 2.10.23 P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675"/>
          <a:stretch>
            <a:fillRect/>
          </a:stretch>
        </p:blipFill>
        <p:spPr>
          <a:xfrm>
            <a:off x="876104" y="2042428"/>
            <a:ext cx="6859350" cy="417120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https://arxiv.org/pdf/1709.06560.pdf"/>
          <p:cNvSpPr txBox="1"/>
          <p:nvPr/>
        </p:nvSpPr>
        <p:spPr>
          <a:xfrm>
            <a:off x="2572476" y="6197554"/>
            <a:ext cx="399904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https://arxiv.org/pdf/1709.06560.pdf</a:t>
            </a:r>
          </a:p>
        </p:txBody>
      </p:sp>
      <p:sp>
        <p:nvSpPr>
          <p:cNvPr id="124" name="CS143: Artificial Intelligence | Dr Alimoor Reza (Drake University)"/>
          <p:cNvSpPr/>
          <p:nvPr/>
        </p:nvSpPr>
        <p:spPr>
          <a:xfrm>
            <a:off x="847788" y="6542782"/>
            <a:ext cx="7515268" cy="249360"/>
          </a:xfrm>
          <a:prstGeom prst="rect">
            <a:avLst/>
          </a:prstGeom>
          <a:blipFill>
            <a:blip r:embed="rId4"/>
          </a:blipFill>
          <a:ln w="3175"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272" tIns="32272" rIns="32272" bIns="32272" anchor="ctr"/>
          <a:lstStyle>
            <a:lvl1pPr algn="ctr" defTabSz="410765"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CS143: Artificial Intelligence | Dr Alimoor Reza (Drake University)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e observing a rise in general-purpose solutions…"/>
          <p:cNvSpPr txBox="1"/>
          <p:nvPr>
            <p:ph type="body" sz="quarter" idx="1"/>
          </p:nvPr>
        </p:nvSpPr>
        <p:spPr>
          <a:xfrm>
            <a:off x="383398" y="1224595"/>
            <a:ext cx="8174004" cy="1117178"/>
          </a:xfrm>
          <a:prstGeom prst="rect">
            <a:avLst/>
          </a:prstGeom>
        </p:spPr>
        <p:txBody>
          <a:bodyPr/>
          <a:lstStyle/>
          <a:p>
            <a:pPr marL="0" indent="0" defTabSz="832104">
              <a:spcBef>
                <a:spcPts val="600"/>
              </a:spcBef>
              <a:buSzTx/>
              <a:buFontTx/>
              <a:buNone/>
              <a:defRPr sz="2548">
                <a:solidFill>
                  <a:srgbClr val="990033"/>
                </a:solidFill>
              </a:defRPr>
            </a:pPr>
            <a:r>
              <a:rPr>
                <a:solidFill>
                  <a:srgbClr val="000000"/>
                </a:solidFill>
              </a:rPr>
              <a:t>We observing a rise in general-purpose solutions</a:t>
            </a:r>
            <a:endParaRPr>
              <a:solidFill>
                <a:srgbClr val="000000"/>
              </a:solidFill>
            </a:endParaRPr>
          </a:p>
          <a:p>
            <a:pPr marL="416052" indent="-288925" defTabSz="416052">
              <a:lnSpc>
                <a:spcPts val="3800"/>
              </a:lnSpc>
              <a:spcBef>
                <a:spcPts val="0"/>
              </a:spcBef>
              <a:buClr>
                <a:srgbClr val="000000"/>
              </a:buClr>
              <a:buFont typeface="Times Roman"/>
              <a:buChar char="•"/>
              <a:defRPr sz="2184"/>
            </a:pPr>
            <a:r>
              <a:t>Google </a:t>
            </a:r>
            <a:r>
              <a:rPr i="1"/>
              <a:t>DeepMind</a:t>
            </a:r>
            <a:r>
              <a:t> wins </a:t>
            </a:r>
            <a:r>
              <a:rPr b="1"/>
              <a:t>Atari Video Games</a:t>
            </a:r>
            <a:r>
              <a:t> in 2015</a:t>
            </a:r>
          </a:p>
          <a:p>
            <a:pPr marL="416052" indent="-288925" defTabSz="416052">
              <a:lnSpc>
                <a:spcPts val="3800"/>
              </a:lnSpc>
              <a:spcBef>
                <a:spcPts val="0"/>
              </a:spcBef>
              <a:buClr>
                <a:srgbClr val="000000"/>
              </a:buClr>
              <a:buFont typeface="Times Roman"/>
              <a:buChar char="•"/>
              <a:defRPr sz="2184"/>
            </a:pPr>
            <a:r>
              <a:t>Atari Video Games examples:</a:t>
            </a:r>
            <a:r>
              <a:rPr b="1" i="1"/>
              <a:t> AirRaid, Boxing, Galaxian</a:t>
            </a:r>
          </a:p>
        </p:txBody>
      </p:sp>
      <p:sp>
        <p:nvSpPr>
          <p:cNvPr id="127" name="Reinforcement Learning in Action"/>
          <p:cNvSpPr txBox="1"/>
          <p:nvPr/>
        </p:nvSpPr>
        <p:spPr>
          <a:xfrm>
            <a:off x="139700" y="58737"/>
            <a:ext cx="86614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0000FF"/>
                </a:solidFill>
              </a:defRPr>
            </a:lvl1pPr>
          </a:lstStyle>
          <a:p>
            <a:pPr/>
            <a:r>
              <a:t>Reinforcement Learning in Action</a:t>
            </a:r>
          </a:p>
        </p:txBody>
      </p:sp>
      <p:sp>
        <p:nvSpPr>
          <p:cNvPr id="128" name="Deep Mind playing Atari game"/>
          <p:cNvSpPr txBox="1"/>
          <p:nvPr/>
        </p:nvSpPr>
        <p:spPr>
          <a:xfrm>
            <a:off x="1582293" y="8671627"/>
            <a:ext cx="2169415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Deep Mind playing Atari game</a:t>
            </a:r>
          </a:p>
        </p:txBody>
      </p:sp>
      <p:sp>
        <p:nvSpPr>
          <p:cNvPr id="129" name="AlphaGo vs Lee Sedol"/>
          <p:cNvSpPr txBox="1"/>
          <p:nvPr/>
        </p:nvSpPr>
        <p:spPr>
          <a:xfrm>
            <a:off x="8419312" y="8671627"/>
            <a:ext cx="1627176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AlphaGo vs Lee Sedol</a:t>
            </a:r>
          </a:p>
        </p:txBody>
      </p:sp>
      <p:pic>
        <p:nvPicPr>
          <p:cNvPr id="130" name="air_raid.gif" descr="air_raid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2473225"/>
            <a:ext cx="2032000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AirRaid"/>
          <p:cNvSpPr txBox="1"/>
          <p:nvPr/>
        </p:nvSpPr>
        <p:spPr>
          <a:xfrm>
            <a:off x="943987" y="5888256"/>
            <a:ext cx="849273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lnSpc>
                <a:spcPts val="3800"/>
              </a:lnSpc>
              <a:defRPr sz="2000"/>
            </a:lvl1pPr>
          </a:lstStyle>
          <a:p>
            <a:pPr/>
            <a:r>
              <a:t>AirRaid</a:t>
            </a:r>
          </a:p>
        </p:txBody>
      </p:sp>
      <p:sp>
        <p:nvSpPr>
          <p:cNvPr id="132" name="Boxing"/>
          <p:cNvSpPr txBox="1"/>
          <p:nvPr/>
        </p:nvSpPr>
        <p:spPr>
          <a:xfrm>
            <a:off x="4071434" y="5888256"/>
            <a:ext cx="792595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lnSpc>
                <a:spcPts val="3800"/>
              </a:lnSpc>
              <a:defRPr sz="2000"/>
            </a:lvl1pPr>
          </a:lstStyle>
          <a:p>
            <a:pPr/>
            <a:r>
              <a:t>Boxing</a:t>
            </a:r>
          </a:p>
        </p:txBody>
      </p:sp>
      <p:pic>
        <p:nvPicPr>
          <p:cNvPr id="133" name="boxing.gif" descr="boxing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9745" y="2447726"/>
            <a:ext cx="2419049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alaxian"/>
          <p:cNvSpPr txBox="1"/>
          <p:nvPr/>
        </p:nvSpPr>
        <p:spPr>
          <a:xfrm>
            <a:off x="6857360" y="5888256"/>
            <a:ext cx="98706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lnSpc>
                <a:spcPts val="3800"/>
              </a:lnSpc>
              <a:defRPr sz="2000"/>
            </a:lvl1pPr>
          </a:lstStyle>
          <a:p>
            <a:pPr/>
            <a:r>
              <a:t>Galaxian</a:t>
            </a:r>
          </a:p>
        </p:txBody>
      </p:sp>
      <p:pic>
        <p:nvPicPr>
          <p:cNvPr id="135" name="galaxian.gif" descr="galaxian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7952" y="2473225"/>
            <a:ext cx="2419049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https://ale.farama.org/environments/complete_list/">
            <a:hlinkClick r:id="rId5" invalidUrl="" action="" tgtFrame="" tooltip="" history="1" highlightClick="0" endSnd="0"/>
          </p:cNvPr>
          <p:cNvSpPr txBox="1"/>
          <p:nvPr/>
        </p:nvSpPr>
        <p:spPr>
          <a:xfrm>
            <a:off x="2496084" y="6289090"/>
            <a:ext cx="378473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https://ale.farama.org/environments/complete_list/</a:t>
            </a:r>
          </a:p>
        </p:txBody>
      </p:sp>
      <p:sp>
        <p:nvSpPr>
          <p:cNvPr id="137" name="CS143: Artificial Intelligence | Dr Alimoor Reza (Drake University)"/>
          <p:cNvSpPr/>
          <p:nvPr/>
        </p:nvSpPr>
        <p:spPr>
          <a:xfrm>
            <a:off x="847788" y="6542782"/>
            <a:ext cx="7515268" cy="249360"/>
          </a:xfrm>
          <a:prstGeom prst="rect">
            <a:avLst/>
          </a:prstGeom>
          <a:blipFill>
            <a:blip r:embed="rId6"/>
          </a:blipFill>
          <a:ln w="3175"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272" tIns="32272" rIns="32272" bIns="32272" anchor="ctr"/>
          <a:lstStyle>
            <a:lvl1pPr algn="ctr" defTabSz="410765"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CS143: Artificial Intelligence | Dr Alimoor Reza (Drake University)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inforcement Learning in Action"/>
          <p:cNvSpPr txBox="1"/>
          <p:nvPr/>
        </p:nvSpPr>
        <p:spPr>
          <a:xfrm>
            <a:off x="139700" y="58737"/>
            <a:ext cx="866140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0000FF"/>
                </a:solidFill>
              </a:defRPr>
            </a:lvl1pPr>
          </a:lstStyle>
          <a:p>
            <a:pPr/>
            <a:r>
              <a:t>Reinforcement Learning in Action</a:t>
            </a:r>
          </a:p>
        </p:txBody>
      </p:sp>
      <p:pic>
        <p:nvPicPr>
          <p:cNvPr id="140" name="41586_2015_Article_BFnature14236_Fig1_HTML.jpg" descr="41586_2015_Article_BFnature14236_Fig1_HTM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417" y="2259210"/>
            <a:ext cx="6576769" cy="376115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Deep Mind playing Atari game"/>
          <p:cNvSpPr txBox="1"/>
          <p:nvPr/>
        </p:nvSpPr>
        <p:spPr>
          <a:xfrm>
            <a:off x="1582293" y="8671627"/>
            <a:ext cx="2169415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Deep Mind playing Atari game</a:t>
            </a:r>
          </a:p>
        </p:txBody>
      </p:sp>
      <p:sp>
        <p:nvSpPr>
          <p:cNvPr id="142" name="AlphaGo vs Lee Sedol"/>
          <p:cNvSpPr txBox="1"/>
          <p:nvPr/>
        </p:nvSpPr>
        <p:spPr>
          <a:xfrm>
            <a:off x="8419312" y="8671627"/>
            <a:ext cx="1627176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AlphaGo vs Lee Sedol</a:t>
            </a:r>
          </a:p>
        </p:txBody>
      </p:sp>
      <p:sp>
        <p:nvSpPr>
          <p:cNvPr id="143" name="We observing a rise in general-purpose solutions…"/>
          <p:cNvSpPr txBox="1"/>
          <p:nvPr>
            <p:ph type="body" sz="quarter" idx="1"/>
          </p:nvPr>
        </p:nvSpPr>
        <p:spPr>
          <a:xfrm>
            <a:off x="383398" y="969955"/>
            <a:ext cx="8174004" cy="1117178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buSzTx/>
              <a:buFontTx/>
              <a:buNone/>
              <a:defRPr sz="2800">
                <a:solidFill>
                  <a:srgbClr val="990033"/>
                </a:solidFill>
              </a:defRPr>
            </a:pPr>
            <a:r>
              <a:rPr>
                <a:solidFill>
                  <a:srgbClr val="000000"/>
                </a:solidFill>
              </a:rPr>
              <a:t>We observing a rise in general-purpose solutions</a:t>
            </a:r>
            <a:endParaRPr>
              <a:solidFill>
                <a:srgbClr val="000000"/>
              </a:solidFill>
            </a:endParaRPr>
          </a:p>
          <a:p>
            <a:pPr marL="457200" indent="-317500">
              <a:lnSpc>
                <a:spcPts val="3800"/>
              </a:lnSpc>
              <a:spcBef>
                <a:spcPts val="0"/>
              </a:spcBef>
              <a:buClr>
                <a:srgbClr val="000000"/>
              </a:buClr>
              <a:buFont typeface="Times Roman"/>
              <a:buChar char="•"/>
              <a:defRPr sz="2000"/>
            </a:pPr>
            <a:r>
              <a:t>Google </a:t>
            </a:r>
            <a:r>
              <a:rPr i="1"/>
              <a:t>DeepMind</a:t>
            </a:r>
            <a:r>
              <a:t> wins </a:t>
            </a:r>
            <a:r>
              <a:rPr b="1"/>
              <a:t>Atari Video Games</a:t>
            </a:r>
            <a:r>
              <a:t> in 2015</a:t>
            </a:r>
          </a:p>
          <a:p>
            <a:pPr marL="457200" indent="-317500">
              <a:lnSpc>
                <a:spcPts val="3800"/>
              </a:lnSpc>
              <a:spcBef>
                <a:spcPts val="0"/>
              </a:spcBef>
              <a:buClr>
                <a:srgbClr val="000000"/>
              </a:buClr>
              <a:buFont typeface="Times Roman"/>
              <a:buChar char="•"/>
              <a:defRPr sz="2000"/>
            </a:pPr>
            <a:r>
              <a:t>Used </a:t>
            </a:r>
            <a:r>
              <a:rPr b="1"/>
              <a:t>Deep Q-Network (DQN)</a:t>
            </a:r>
            <a:r>
              <a:t> reinforcement learning method</a:t>
            </a:r>
          </a:p>
        </p:txBody>
      </p:sp>
      <p:sp>
        <p:nvSpPr>
          <p:cNvPr id="144" name="Playing Atari with Deep Reinforcement Learning - NIPS'13 workshop"/>
          <p:cNvSpPr txBox="1"/>
          <p:nvPr/>
        </p:nvSpPr>
        <p:spPr>
          <a:xfrm>
            <a:off x="2278465" y="6192444"/>
            <a:ext cx="469839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Playing Atari with Deep Reinforcement Learning - NIPS'13 workshop</a:t>
            </a:r>
          </a:p>
        </p:txBody>
      </p:sp>
      <p:sp>
        <p:nvSpPr>
          <p:cNvPr id="145" name="CS143: Artificial Intelligence | Dr Alimoor Reza (Drake University)"/>
          <p:cNvSpPr/>
          <p:nvPr/>
        </p:nvSpPr>
        <p:spPr>
          <a:xfrm>
            <a:off x="847788" y="6542782"/>
            <a:ext cx="7515268" cy="249360"/>
          </a:xfrm>
          <a:prstGeom prst="rect">
            <a:avLst/>
          </a:prstGeom>
          <a:blipFill>
            <a:blip r:embed="rId4"/>
          </a:blipFill>
          <a:ln w="3175">
            <a:miter lim="400000"/>
          </a:ln>
          <a:effectLst>
            <a:outerShdw sx="100000" sy="100000" kx="0" ky="0" algn="b" rotWithShape="0" blurRad="127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272" tIns="32272" rIns="32272" bIns="32272" anchor="ctr"/>
          <a:lstStyle>
            <a:lvl1pPr algn="ctr" defTabSz="410765">
              <a:defRPr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CS143: Artificial Intelligence | Dr Alimoor Reza (Drake University)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4999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