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6" r:id="rId5"/>
    <p:sldId id="276" r:id="rId6"/>
    <p:sldId id="278" r:id="rId7"/>
    <p:sldId id="279" r:id="rId8"/>
    <p:sldId id="284" r:id="rId9"/>
    <p:sldId id="286" r:id="rId10"/>
    <p:sldId id="287" r:id="rId11"/>
    <p:sldId id="280" r:id="rId12"/>
    <p:sldId id="282" r:id="rId13"/>
    <p:sldId id="281" r:id="rId14"/>
    <p:sldId id="283" r:id="rId15"/>
    <p:sldId id="288"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d Reza" initials="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725"/>
    <a:srgbClr val="195E80"/>
    <a:srgbClr val="1C6082"/>
    <a:srgbClr val="D4E2E7"/>
    <a:srgbClr val="1C455F"/>
    <a:srgbClr val="ABD49D"/>
    <a:srgbClr val="132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4" autoAdjust="0"/>
    <p:restoredTop sz="94660"/>
  </p:normalViewPr>
  <p:slideViewPr>
    <p:cSldViewPr snapToGrid="0">
      <p:cViewPr varScale="1">
        <p:scale>
          <a:sx n="52" d="100"/>
          <a:sy n="52" d="100"/>
        </p:scale>
        <p:origin x="4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1143000" y="685800"/>
            <a:ext cx="4572000" cy="3429000"/>
          </a:xfrm>
          <a:prstGeom prst="rect">
            <a:avLst/>
          </a:prstGeom>
        </p:spPr>
        <p:txBody>
          <a:bodyPr/>
          <a:lstStyle/>
          <a:p>
            <a:endParaRPr/>
          </a:p>
        </p:txBody>
      </p:sp>
      <p:sp>
        <p:nvSpPr>
          <p:cNvPr id="161" name="Shape 1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defTabSz="684212">
              <a:lnSpc>
                <a:spcPct val="100000"/>
              </a:lnSpc>
              <a:spcBef>
                <a:spcPts val="300"/>
              </a:spcBef>
              <a:defRPr>
                <a:latin typeface="Calibri"/>
                <a:ea typeface="Calibri"/>
                <a:cs typeface="Calibri"/>
                <a:sym typeface="Calibri"/>
              </a:defRPr>
            </a:pPr>
            <a:r>
              <a:rPr dirty="0"/>
              <a:t>Hello everyone. I am </a:t>
            </a:r>
            <a:r>
              <a:rPr lang="en-US" dirty="0"/>
              <a:t>Frida</a:t>
            </a:r>
            <a:r>
              <a:rPr dirty="0"/>
              <a:t> </a:t>
            </a:r>
            <a:r>
              <a:rPr lang="en-US" dirty="0"/>
              <a:t>Cantu, an undergraduate student at the University of Texas Rio Grande Valley</a:t>
            </a:r>
            <a:r>
              <a:rPr dirty="0"/>
              <a:t>. I am here to present our work on</a:t>
            </a:r>
            <a:r>
              <a:rPr lang="en-US" dirty="0"/>
              <a:t> Unsupervised Human Fatigue Expression Discovery via Time Series Chain</a:t>
            </a:r>
            <a:r>
              <a:rPr dirty="0"/>
              <a:t>. This is a joint work in collaboration with </a:t>
            </a:r>
            <a:r>
              <a:rPr lang="en-US" dirty="0"/>
              <a:t>Adam Haroon </a:t>
            </a:r>
            <a:r>
              <a:rPr dirty="0"/>
              <a:t>from </a:t>
            </a:r>
            <a:r>
              <a:rPr lang="en-US" dirty="0"/>
              <a:t>Iowa</a:t>
            </a:r>
            <a:r>
              <a:rPr dirty="0"/>
              <a:t> State University</a:t>
            </a:r>
            <a:r>
              <a:rPr lang="en-US" dirty="0"/>
              <a:t> along with </a:t>
            </a:r>
            <a:r>
              <a:rPr lang="en-US" dirty="0" err="1"/>
              <a:t>Alimoor</a:t>
            </a:r>
            <a:r>
              <a:rPr lang="en-US" dirty="0"/>
              <a:t> Reza </a:t>
            </a:r>
            <a:r>
              <a:rPr dirty="0"/>
              <a:t>and others from </a:t>
            </a:r>
            <a:r>
              <a:rPr lang="en-US" dirty="0"/>
              <a:t>Drake University</a:t>
            </a:r>
            <a:r>
              <a:rPr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dirty="0"/>
              <a:t>The time series data for Landmark 11 further showcases the discovery of signs of fatigue with the spikes in the first, second, and third discovered chains all corresponding to yawning while writing in the video. While the peak in the first chain corresponds to a short period of yawning as the student covers his mouth with his hand, we observe a more prolonged period of yawning in the peaks of the second and third chain as the student writes. Further signs of fatigue are observed in the spikes of the fourth, fifth, and sixth discovered chains with the student rubbing his forehead, nose, and eyes in tiredness.</a:t>
            </a:r>
            <a:endParaRPr dirty="0"/>
          </a:p>
        </p:txBody>
      </p:sp>
    </p:spTree>
    <p:extLst>
      <p:ext uri="{BB962C8B-B14F-4D97-AF65-F5344CB8AC3E}">
        <p14:creationId xmlns:p14="http://schemas.microsoft.com/office/powerpoint/2010/main" val="292369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xfrm>
            <a:off x="381000" y="685800"/>
            <a:ext cx="6096000" cy="3429000"/>
          </a:xfrm>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dirty="0"/>
              <a:t>To summarize, in this work, we introduced a </a:t>
            </a:r>
            <a:r>
              <a:rPr lang="en-US" dirty="0"/>
              <a:t>new unsupervised method to tackle the problem of discovering expression patterns for human physical fatigue in challenging real-world situations and demonstrated the effectiveness of robust time series chain discovery as a as a low-cost method for identifying evolving behavior in video data streams</a:t>
            </a:r>
            <a:r>
              <a:rPr dirty="0"/>
              <a:t>. Our future plan involves </a:t>
            </a:r>
            <a:r>
              <a:rPr lang="en-US" dirty="0"/>
              <a:t>further</a:t>
            </a:r>
            <a:r>
              <a:rPr dirty="0"/>
              <a:t> </a:t>
            </a:r>
            <a:r>
              <a:rPr lang="en-US" dirty="0"/>
              <a:t>refining the developed unsupervised framework with the integration of</a:t>
            </a:r>
            <a:r>
              <a:rPr dirty="0"/>
              <a:t> </a:t>
            </a:r>
            <a:r>
              <a:rPr lang="en-US" dirty="0"/>
              <a:t>machine learning algorithms</a:t>
            </a:r>
            <a:r>
              <a:rPr dirty="0"/>
              <a:t>.</a:t>
            </a:r>
          </a:p>
        </p:txBody>
      </p:sp>
    </p:spTree>
    <p:extLst>
      <p:ext uri="{BB962C8B-B14F-4D97-AF65-F5344CB8AC3E}">
        <p14:creationId xmlns:p14="http://schemas.microsoft.com/office/powerpoint/2010/main" val="250196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defRPr sz="1900"/>
            </a:pPr>
            <a:r>
              <a:rPr lang="en-US" b="0" i="0" dirty="0">
                <a:solidFill>
                  <a:srgbClr val="ECECEC"/>
                </a:solidFill>
                <a:effectLst/>
                <a:highlight>
                  <a:srgbClr val="212121"/>
                </a:highlight>
                <a:latin typeface="Söhne"/>
              </a:rPr>
              <a:t>In today’s demanding work environments where long hours are common, we often find ourselves in the same sedentary position every day, staring at our computer with a slouch on our office chair as we draft reports, send emails, and read articles. Feeling ready and awake and the start of the day, it’s not uncommon to find ourselves tired and fatigued at the end of our long workday. Yet, the effects of fatigue go far beyond decreased productivity and exhaustion with the long term effects of this condition often resulting in serious health concerns such as spinal dysfunction, muscle fatigue, and joint degradation. And with the shift to remote working environments, these effects have only exacerbated. With the serious implications fatigue posses on the health and safety of working environments, the ability to reliably detect fatigue becomes paramount. Despite the importance of fatigue, however, detecting signs of fatigue is highly challenging in practice with the lack of data and timely labels for long term fatigue monitoring. This challenge is compounded by the complexity of fatigue itself as both a psychological and physiological state which we all subjectively experience, making fatigue difficult to generalize.</a:t>
            </a:r>
            <a:endParaRPr dirty="0"/>
          </a:p>
        </p:txBody>
      </p:sp>
    </p:spTree>
    <p:extLst>
      <p:ext uri="{BB962C8B-B14F-4D97-AF65-F5344CB8AC3E}">
        <p14:creationId xmlns:p14="http://schemas.microsoft.com/office/powerpoint/2010/main" val="346893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latin typeface="Times New Roman"/>
                <a:cs typeface="Times New Roman"/>
              </a:rPr>
              <a:t>To tackle the challenge of fatigue detection, we propose an unsupervised pipeline leveraging data from a single video source to identify evolving precursors for potential signs of human fatigue using robust time series chain discovery. </a:t>
            </a:r>
            <a:r>
              <a:rPr lang="en-US" sz="2000" b="0" i="0" dirty="0">
                <a:effectLst/>
                <a:highlight>
                  <a:srgbClr val="FFFFFF"/>
                </a:highlight>
                <a:latin typeface="Arial" panose="020B0604020202020204" pitchFamily="34" charset="0"/>
              </a:rPr>
              <a:t>Our proposed framework initially extracts key landmark points such as the shoulder joints from the video streaming data and subsequently identifies the evolving behavior patterns using robust time series chain discovery to uncover precursors indicative of potential human fatigue. We demonstrate the efficacy of our framework in detecting signs and expressions of fatigue using video data collected from real-world fatigue scenarios.</a:t>
            </a:r>
            <a:endParaRPr lang="en-US" sz="2400" dirty="0">
              <a:latin typeface="Times New Roman"/>
              <a:cs typeface="Times New Roman"/>
            </a:endParaRPr>
          </a:p>
        </p:txBody>
      </p:sp>
    </p:spTree>
    <p:extLst>
      <p:ext uri="{BB962C8B-B14F-4D97-AF65-F5344CB8AC3E}">
        <p14:creationId xmlns:p14="http://schemas.microsoft.com/office/powerpoint/2010/main" val="33822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algn="l"/>
            <a:r>
              <a:rPr lang="en-US" dirty="0"/>
              <a:t>Time series chains are effective high-order time series primitives that represent interconnected events over time. They allow us to identify ordered sets of subsequences within our data, capturing evolving trends and patterns. These chains are particularly useful for detecting temporal dependencies and variations in human facial and body expressions, enabling us to capture specific features and nuances that may not be apparent with individual data points.</a:t>
            </a:r>
          </a:p>
        </p:txBody>
      </p:sp>
    </p:spTree>
    <p:extLst>
      <p:ext uri="{BB962C8B-B14F-4D97-AF65-F5344CB8AC3E}">
        <p14:creationId xmlns:p14="http://schemas.microsoft.com/office/powerpoint/2010/main" val="3217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marL="12700" marR="5080" lvl="0" indent="0" algn="l" defTabSz="457200" eaLnBrk="1" fontAlgn="auto" latinLnBrk="0" hangingPunct="1">
              <a:lnSpc>
                <a:spcPts val="2870"/>
              </a:lnSpc>
              <a:spcBef>
                <a:spcPts val="195"/>
              </a:spcBef>
              <a:spcAft>
                <a:spcPts val="0"/>
              </a:spcAft>
              <a:buClrTx/>
              <a:buSzTx/>
              <a:buFont typeface="Arial"/>
              <a:buNone/>
              <a:tabLst>
                <a:tab pos="196215" algn="l"/>
              </a:tabLst>
              <a:defRPr/>
            </a:pPr>
            <a:r>
              <a:rPr lang="en-US" sz="2200" dirty="0">
                <a:latin typeface="+mj-lt"/>
                <a:cs typeface="Times New Roman"/>
              </a:rPr>
              <a:t>Robust time series chain discovery is a method used to identify evolving trends within a dataset over time by finding similar time series chains related to specific events. In our case, we apply this algorithm to detect evolving fatigue patterns in landmark time series data. We use the ranking criteria within this algorithm to select the longest chains with the most similar consecutive subsequences, enabling us to acquire the optimal set of time series chains for our analysis.</a:t>
            </a:r>
            <a:endParaRPr lang="en-US" dirty="0"/>
          </a:p>
        </p:txBody>
      </p:sp>
    </p:spTree>
    <p:extLst>
      <p:ext uri="{BB962C8B-B14F-4D97-AF65-F5344CB8AC3E}">
        <p14:creationId xmlns:p14="http://schemas.microsoft.com/office/powerpoint/2010/main" val="42883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lang="en-US" dirty="0"/>
              <a:t>We utilize the MediaPipe pose landmark detection model to acquire the landmark spatial data of particular points of interest. The MediaPipe pose landmark detection model abstracts the entire human body into 33 joints, extracting the x, y, and z coordinates of each of these pose landmark points representing the height, width, and depth of each point. We apply the landmark detection model to extract the z-coordinate depth values of key pose landmarks making up the upper body and face of the subject in each frame of the recorded video data to serve as input to the robust time series chain discovery algorithm.</a:t>
            </a:r>
            <a:endParaRPr dirty="0"/>
          </a:p>
        </p:txBody>
      </p:sp>
    </p:spTree>
    <p:extLst>
      <p:ext uri="{BB962C8B-B14F-4D97-AF65-F5344CB8AC3E}">
        <p14:creationId xmlns:p14="http://schemas.microsoft.com/office/powerpoint/2010/main" val="203946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lang="en-US" dirty="0"/>
              <a:t>We collected three videos of approximately ten-minute duration, wherein sedentary human subjects seated in ergonomic environments were simply asked to record themselves working. A built-in camera on the subject’s computer was used to record videos at a resolution of 720p. This webcam was positioned at an angle of approximately 45 degrees in front of the subject and remained fixed on a desk to ensure comprehensive coverage of the subject’s torso, arms, hands, and facial expressions. In two of these recorded videos, subjects were instructed to work while experiencing exhaustion as an additional condition to investigate whether our method of discovering time series chains could discern the subject’s level of energy, emotional state, and activity. Key events relating to all these variables were annotated for each video prior to processing. </a:t>
            </a:r>
          </a:p>
          <a:p>
            <a:endParaRPr lang="en-US" dirty="0"/>
          </a:p>
          <a:p>
            <a:r>
              <a:rPr lang="en-US" dirty="0"/>
              <a:t>We preprocess the video offline by extracting images at a rate of 10 frames per second. Approximately 10,000 frames were extracted for each of our 10-minute videos. Using the pose landmark detection model discussed in the previous slide, we extracted the depth spatial information of the shoulder and mouth landmarks, passing this information as input to the robust time series chain discovery algorithm. </a:t>
            </a:r>
            <a:r>
              <a:rPr lang="en-US" b="0" i="0" dirty="0">
                <a:effectLst/>
                <a:highlight>
                  <a:srgbClr val="FFFFFF"/>
                </a:highlight>
                <a:latin typeface="Arial" panose="020B0604020202020204" pitchFamily="34" charset="0"/>
              </a:rPr>
              <a:t>We specifically employ a sub-sequence length of 130, representing an action length of13 seconds in the approximately 10-minute video of a tired student working.</a:t>
            </a:r>
            <a:endParaRPr lang="en-US" dirty="0"/>
          </a:p>
        </p:txBody>
      </p:sp>
    </p:spTree>
    <p:extLst>
      <p:ext uri="{BB962C8B-B14F-4D97-AF65-F5344CB8AC3E}">
        <p14:creationId xmlns:p14="http://schemas.microsoft.com/office/powerpoint/2010/main" val="130998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381000" y="685800"/>
            <a:ext cx="6096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rPr lang="en-US" dirty="0"/>
              <a:t>Through this process we extract the following chains for landmark 10 and 11. With our dataset being a video data stream, we have the unique ability of being able to reference the timestamp of the frame where the chain was detected to discover the captured action within the video itself. </a:t>
            </a:r>
            <a:endParaRPr dirty="0"/>
          </a:p>
        </p:txBody>
      </p:sp>
    </p:spTree>
    <p:extLst>
      <p:ext uri="{BB962C8B-B14F-4D97-AF65-F5344CB8AC3E}">
        <p14:creationId xmlns:p14="http://schemas.microsoft.com/office/powerpoint/2010/main" val="352186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381000" y="685800"/>
            <a:ext cx="6096000" cy="3429000"/>
          </a:xfrm>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r>
              <a:rPr dirty="0"/>
              <a:t>Th</a:t>
            </a:r>
            <a:r>
              <a:rPr lang="en-US" dirty="0"/>
              <a:t>is table showcases the corresponding frames in the video associated with each chain for landmark 10. Here, we can see an evolving pattern over time from the second half of the pattern which corresponds to an action of writing, yawning, and the student rubbing his left eye, to the student writing, touching his chin, then putting his head down. Signs of fatigue are clearly observed throughout with the shift in the facial expressions and gestures indicative of a progression in the fatigue of the student throughout the video.</a:t>
            </a:r>
            <a:endParaRPr dirty="0"/>
          </a:p>
        </p:txBody>
      </p:sp>
    </p:spTree>
    <p:extLst>
      <p:ext uri="{BB962C8B-B14F-4D97-AF65-F5344CB8AC3E}">
        <p14:creationId xmlns:p14="http://schemas.microsoft.com/office/powerpoint/2010/main" val="180228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1676399" y="732367"/>
            <a:ext cx="21031201" cy="2650071"/>
          </a:xfrm>
          <a:prstGeom prst="rect">
            <a:avLst/>
          </a:prstGeom>
        </p:spPr>
        <p:txBody>
          <a:bodyPr lIns="121914" tIns="121914" rIns="121914" bIns="121914" anchor="ctr"/>
          <a:lstStyle>
            <a:lvl1pPr defTabSz="1828800">
              <a:lnSpc>
                <a:spcPct val="90000"/>
              </a:lnSpc>
              <a:defRPr sz="8800" b="0" spc="0">
                <a:solidFill>
                  <a:srgbClr val="990000"/>
                </a:solidFill>
                <a:latin typeface="Calibri Light"/>
                <a:ea typeface="Calibri Light"/>
                <a:cs typeface="Calibri Light"/>
                <a:sym typeface="Calibri Light"/>
              </a:defRPr>
            </a:lvl1pPr>
          </a:lstStyle>
          <a:p>
            <a:r>
              <a:t>Title Text</a:t>
            </a:r>
          </a:p>
        </p:txBody>
      </p:sp>
      <p:sp>
        <p:nvSpPr>
          <p:cNvPr id="150" name="Body Level One…"/>
          <p:cNvSpPr txBox="1">
            <a:spLocks noGrp="1"/>
          </p:cNvSpPr>
          <p:nvPr>
            <p:ph type="body" idx="1"/>
          </p:nvPr>
        </p:nvSpPr>
        <p:spPr>
          <a:xfrm>
            <a:off x="1676399" y="3653365"/>
            <a:ext cx="21031201" cy="7725839"/>
          </a:xfrm>
          <a:prstGeom prst="rect">
            <a:avLst/>
          </a:prstGeom>
        </p:spPr>
        <p:txBody>
          <a:bodyPr lIns="121914" tIns="121914" rIns="121914" bIns="121914"/>
          <a:lstStyle>
            <a:lvl1pPr marL="457200" indent="-457200" defTabSz="1828800">
              <a:spcBef>
                <a:spcPts val="1800"/>
              </a:spcBef>
              <a:buSzPct val="100000"/>
              <a:buFont typeface="Arial"/>
              <a:defRPr sz="5600">
                <a:latin typeface="Calibri Light"/>
                <a:ea typeface="Calibri Light"/>
                <a:cs typeface="Calibri Light"/>
                <a:sym typeface="Calibri Light"/>
              </a:defRPr>
            </a:lvl1pPr>
            <a:lvl2pPr marL="876300" indent="-533400" defTabSz="1828800">
              <a:spcBef>
                <a:spcPts val="1800"/>
              </a:spcBef>
              <a:buSzPct val="100000"/>
              <a:buFont typeface="Arial"/>
              <a:defRPr sz="5600">
                <a:latin typeface="Calibri Light"/>
                <a:ea typeface="Calibri Light"/>
                <a:cs typeface="Calibri Light"/>
                <a:sym typeface="Calibri Light"/>
              </a:defRPr>
            </a:lvl2pPr>
            <a:lvl3pPr marL="1325880" indent="-640080" defTabSz="1828800">
              <a:spcBef>
                <a:spcPts val="1800"/>
              </a:spcBef>
              <a:buSzPct val="100000"/>
              <a:buFont typeface="Arial"/>
              <a:defRPr sz="5600">
                <a:latin typeface="Calibri Light"/>
                <a:ea typeface="Calibri Light"/>
                <a:cs typeface="Calibri Light"/>
                <a:sym typeface="Calibri Light"/>
              </a:defRPr>
            </a:lvl3pPr>
            <a:lvl4pPr marL="1767252" indent="-738552" defTabSz="1828800">
              <a:spcBef>
                <a:spcPts val="1800"/>
              </a:spcBef>
              <a:buSzPct val="100000"/>
              <a:buFont typeface="Arial"/>
              <a:defRPr sz="5600">
                <a:latin typeface="Calibri Light"/>
                <a:ea typeface="Calibri Light"/>
                <a:cs typeface="Calibri Light"/>
                <a:sym typeface="Calibri Light"/>
              </a:defRPr>
            </a:lvl4pPr>
            <a:lvl5pPr marL="2110151" indent="-738552" defTabSz="1828800">
              <a:spcBef>
                <a:spcPts val="1800"/>
              </a:spcBef>
              <a:buSzPct val="100000"/>
              <a:buFont typeface="Arial"/>
              <a:defRPr sz="5600">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pic>
        <p:nvPicPr>
          <p:cNvPr id="152" name="2560px-Drake_University_logo.svg.png" descr="2560px-Drake_University_logo.svg.png"/>
          <p:cNvPicPr>
            <a:picLocks noChangeAspect="1"/>
          </p:cNvPicPr>
          <p:nvPr/>
        </p:nvPicPr>
        <p:blipFill>
          <a:blip r:embed="rId2"/>
          <a:stretch>
            <a:fillRect/>
          </a:stretch>
        </p:blipFill>
        <p:spPr>
          <a:xfrm>
            <a:off x="21134900" y="12257151"/>
            <a:ext cx="3069835" cy="1301083"/>
          </a:xfrm>
          <a:prstGeom prst="rect">
            <a:avLst/>
          </a:prstGeom>
          <a:ln w="12700">
            <a:miter lim="400000"/>
          </a:ln>
        </p:spPr>
      </p:pic>
      <p:sp>
        <p:nvSpPr>
          <p:cNvPr id="154" name="Slide Number"/>
          <p:cNvSpPr txBox="1">
            <a:spLocks noGrp="1"/>
          </p:cNvSpPr>
          <p:nvPr>
            <p:ph type="sldNum" sz="quarter" idx="2"/>
          </p:nvPr>
        </p:nvSpPr>
        <p:spPr>
          <a:xfrm>
            <a:off x="17418242" y="15224988"/>
            <a:ext cx="694234" cy="694631"/>
          </a:xfrm>
          <a:prstGeom prst="rect">
            <a:avLst/>
          </a:prstGeom>
        </p:spPr>
        <p:txBody>
          <a:bodyPr lIns="121914" tIns="121914" rIns="121914" bIns="121914" anchor="t"/>
          <a:lstStyle>
            <a:lvl1pPr algn="l" defTabSz="1828749">
              <a:defRPr sz="3400">
                <a:latin typeface="Calibri Light"/>
                <a:ea typeface="Calibri Light"/>
                <a:cs typeface="Calibri Light"/>
                <a:sym typeface="Calibri Light"/>
              </a:defRPr>
            </a:lvl1pPr>
          </a:lstStyle>
          <a:p>
            <a:fld id="{86CB4B4D-7CA3-9044-876B-883B54F8677D}" type="slidenum">
              <a:t>‹#›</a:t>
            </a:fld>
            <a:endParaRPr/>
          </a:p>
        </p:txBody>
      </p:sp>
      <p:pic>
        <p:nvPicPr>
          <p:cNvPr id="2" name="Picture 4" descr="Iowa State University | Drupal.org">
            <a:extLst>
              <a:ext uri="{FF2B5EF4-FFF2-40B4-BE49-F238E27FC236}">
                <a16:creationId xmlns:a16="http://schemas.microsoft.com/office/drawing/2014/main" id="{D84E4578-79D2-47E5-4CBF-806BC6179E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469693" y="12257151"/>
            <a:ext cx="3996178" cy="1301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TRGV Foundation | UT Rio Grande Valley Foundation">
            <a:extLst>
              <a:ext uri="{FF2B5EF4-FFF2-40B4-BE49-F238E27FC236}">
                <a16:creationId xmlns:a16="http://schemas.microsoft.com/office/drawing/2014/main" id="{EDB6AD17-FDA0-0687-1015-40A5B68B6E3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56008" y="12291441"/>
            <a:ext cx="3803791" cy="13584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p:nvPr/>
        </p:nvSpPr>
        <p:spPr>
          <a:xfrm>
            <a:off x="2482299" y="2002567"/>
            <a:ext cx="19197771" cy="2954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4" tIns="121914" rIns="121914" bIns="121914">
            <a:spAutoFit/>
          </a:bodyPr>
          <a:lstStyle>
            <a:lvl1pPr defTabSz="1219200">
              <a:defRPr sz="8800">
                <a:solidFill>
                  <a:srgbClr val="000000"/>
                </a:solidFill>
                <a:latin typeface="Carlito"/>
                <a:ea typeface="Carlito"/>
                <a:cs typeface="Carlito"/>
                <a:sym typeface="Carlito"/>
              </a:defRPr>
            </a:lvl1pPr>
          </a:lstStyle>
          <a:p>
            <a:r>
              <a:rPr lang="en-US" dirty="0"/>
              <a:t>Unsupervised Human Fatigue Expression Discovery via Time Series Chain</a:t>
            </a:r>
            <a:endParaRPr sz="5000" dirty="0"/>
          </a:p>
        </p:txBody>
      </p:sp>
      <p:sp>
        <p:nvSpPr>
          <p:cNvPr id="164" name="Google Shape;93;p11"/>
          <p:cNvSpPr txBox="1"/>
          <p:nvPr/>
        </p:nvSpPr>
        <p:spPr>
          <a:xfrm>
            <a:off x="1733135" y="7327429"/>
            <a:ext cx="4930024" cy="1672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064" tIns="325064" rIns="325064" bIns="325064">
            <a:spAutoFit/>
          </a:bodyPr>
          <a:lstStyle/>
          <a:p>
            <a:pPr defTabSz="2438400">
              <a:defRPr sz="3600">
                <a:solidFill>
                  <a:srgbClr val="000000"/>
                </a:solidFill>
                <a:latin typeface="Carlito"/>
                <a:ea typeface="Carlito"/>
                <a:cs typeface="Carlito"/>
                <a:sym typeface="Carlito"/>
              </a:defRPr>
            </a:pPr>
            <a:r>
              <a:rPr lang="en-US" dirty="0"/>
              <a:t>Adam Haroon</a:t>
            </a:r>
            <a:endParaRPr dirty="0"/>
          </a:p>
          <a:p>
            <a:pPr defTabSz="2438400">
              <a:defRPr sz="3000">
                <a:solidFill>
                  <a:srgbClr val="000000"/>
                </a:solidFill>
                <a:latin typeface="Carlito"/>
                <a:ea typeface="Carlito"/>
                <a:cs typeface="Carlito"/>
                <a:sym typeface="Carlito"/>
              </a:defRPr>
            </a:pPr>
            <a:r>
              <a:rPr lang="en-US" dirty="0"/>
              <a:t>Iowa State University</a:t>
            </a:r>
            <a:endParaRPr dirty="0"/>
          </a:p>
        </p:txBody>
      </p:sp>
      <p:sp>
        <p:nvSpPr>
          <p:cNvPr id="166" name="Google Shape;93;p11"/>
          <p:cNvSpPr txBox="1"/>
          <p:nvPr/>
        </p:nvSpPr>
        <p:spPr>
          <a:xfrm>
            <a:off x="7641767" y="6100815"/>
            <a:ext cx="8878834" cy="2226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064" tIns="325064" rIns="325064" bIns="325064">
            <a:spAutoFit/>
          </a:bodyPr>
          <a:lstStyle/>
          <a:p>
            <a:pPr defTabSz="2438400">
              <a:defRPr sz="3600">
                <a:solidFill>
                  <a:srgbClr val="000000"/>
                </a:solidFill>
                <a:latin typeface="Carlito"/>
                <a:ea typeface="Carlito"/>
                <a:cs typeface="Carlito"/>
                <a:sym typeface="Carlito"/>
              </a:defRPr>
            </a:pPr>
            <a:r>
              <a:rPr lang="en-US" dirty="0"/>
              <a:t>Frida Cantu, Kofi Nketia </a:t>
            </a:r>
            <a:r>
              <a:rPr lang="en-US" dirty="0" err="1"/>
              <a:t>Ackaah</a:t>
            </a:r>
            <a:r>
              <a:rPr lang="en-US" dirty="0"/>
              <a:t>-Gyasi, Li Zhang</a:t>
            </a:r>
            <a:endParaRPr dirty="0"/>
          </a:p>
          <a:p>
            <a:pPr defTabSz="2438400">
              <a:defRPr sz="3000">
                <a:solidFill>
                  <a:srgbClr val="000000"/>
                </a:solidFill>
                <a:latin typeface="Carlito"/>
                <a:ea typeface="Carlito"/>
                <a:cs typeface="Carlito"/>
                <a:sym typeface="Carlito"/>
              </a:defRPr>
            </a:pPr>
            <a:r>
              <a:rPr lang="en-US" dirty="0"/>
              <a:t>University of Texas Rio Grande Valley</a:t>
            </a:r>
            <a:endParaRPr dirty="0"/>
          </a:p>
        </p:txBody>
      </p:sp>
      <p:pic>
        <p:nvPicPr>
          <p:cNvPr id="167" name="2560px-Drake_University_logo.svg.png" descr="2560px-Drake_University_logo.svg.png"/>
          <p:cNvPicPr>
            <a:picLocks noChangeAspect="1"/>
          </p:cNvPicPr>
          <p:nvPr/>
        </p:nvPicPr>
        <p:blipFill>
          <a:blip r:embed="rId3"/>
          <a:stretch>
            <a:fillRect/>
          </a:stretch>
        </p:blipFill>
        <p:spPr>
          <a:xfrm>
            <a:off x="17250383" y="9309519"/>
            <a:ext cx="6180836" cy="2619612"/>
          </a:xfrm>
          <a:prstGeom prst="rect">
            <a:avLst/>
          </a:prstGeom>
          <a:ln w="12700">
            <a:miter lim="400000"/>
          </a:ln>
        </p:spPr>
      </p:pic>
      <p:sp>
        <p:nvSpPr>
          <p:cNvPr id="168" name="Google Shape;93;p11"/>
          <p:cNvSpPr txBox="1"/>
          <p:nvPr/>
        </p:nvSpPr>
        <p:spPr>
          <a:xfrm>
            <a:off x="16782712" y="7327429"/>
            <a:ext cx="7116178" cy="1672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064" tIns="325064" rIns="325064" bIns="325064">
            <a:spAutoFit/>
          </a:bodyPr>
          <a:lstStyle/>
          <a:p>
            <a:pPr defTabSz="2438400">
              <a:defRPr sz="3600">
                <a:solidFill>
                  <a:srgbClr val="000000"/>
                </a:solidFill>
                <a:latin typeface="Carlito"/>
                <a:ea typeface="Carlito"/>
                <a:cs typeface="Carlito"/>
                <a:sym typeface="Carlito"/>
              </a:defRPr>
            </a:pPr>
            <a:r>
              <a:rPr lang="en-US" dirty="0"/>
              <a:t>William Carlyon, Md </a:t>
            </a:r>
            <a:r>
              <a:rPr lang="en-US" dirty="0" err="1"/>
              <a:t>Alimoor</a:t>
            </a:r>
            <a:r>
              <a:rPr lang="en-US" dirty="0"/>
              <a:t> Reza</a:t>
            </a:r>
            <a:endParaRPr dirty="0"/>
          </a:p>
          <a:p>
            <a:pPr defTabSz="2438400">
              <a:defRPr sz="3000">
                <a:solidFill>
                  <a:srgbClr val="000000"/>
                </a:solidFill>
                <a:latin typeface="Carlito"/>
                <a:ea typeface="Carlito"/>
                <a:cs typeface="Carlito"/>
                <a:sym typeface="Carlito"/>
              </a:defRPr>
            </a:pPr>
            <a:r>
              <a:rPr lang="en-US" dirty="0"/>
              <a:t>Drake University</a:t>
            </a:r>
            <a:endParaRPr dirty="0"/>
          </a:p>
        </p:txBody>
      </p:sp>
      <p:pic>
        <p:nvPicPr>
          <p:cNvPr id="1026" name="Picture 2" descr="UTRGV Foundation | UT Rio Grande Valley Foundation">
            <a:extLst>
              <a:ext uri="{FF2B5EF4-FFF2-40B4-BE49-F238E27FC236}">
                <a16:creationId xmlns:a16="http://schemas.microsoft.com/office/drawing/2014/main" id="{98DF274C-B438-6A96-56EB-B178CF7FC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544" y="9309520"/>
            <a:ext cx="7334911" cy="2619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owa State University | Drupal.org">
            <a:extLst>
              <a:ext uri="{FF2B5EF4-FFF2-40B4-BE49-F238E27FC236}">
                <a16:creationId xmlns:a16="http://schemas.microsoft.com/office/drawing/2014/main" id="{B6BD56F1-9EFF-B07B-B951-70DD9791F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565" y="9753217"/>
            <a:ext cx="6683165" cy="2175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person working on a computer&#10;&#10;Description automatically generated">
            <a:extLst>
              <a:ext uri="{FF2B5EF4-FFF2-40B4-BE49-F238E27FC236}">
                <a16:creationId xmlns:a16="http://schemas.microsoft.com/office/drawing/2014/main" id="{D2F73DFB-6B0B-0CB0-DE7E-807BE586BDED}"/>
              </a:ext>
            </a:extLst>
          </p:cNvPr>
          <p:cNvPicPr>
            <a:picLocks noChangeAspect="1"/>
          </p:cNvPicPr>
          <p:nvPr/>
        </p:nvPicPr>
        <p:blipFill rotWithShape="1">
          <a:blip r:embed="rId3">
            <a:extLst>
              <a:ext uri="{28A0092B-C50C-407E-A947-70E740481C1C}">
                <a14:useLocalDpi xmlns:a14="http://schemas.microsoft.com/office/drawing/2010/main" val="0"/>
              </a:ext>
            </a:extLst>
          </a:blip>
          <a:srcRect l="11446" r="11369"/>
          <a:stretch/>
        </p:blipFill>
        <p:spPr>
          <a:xfrm>
            <a:off x="1676399" y="2231675"/>
            <a:ext cx="12696255" cy="9252649"/>
          </a:xfrm>
          <a:prstGeom prst="rect">
            <a:avLst/>
          </a:prstGeom>
        </p:spPr>
      </p:pic>
      <p:sp>
        <p:nvSpPr>
          <p:cNvPr id="251" name="Table: Depth error detection results. Higher numbers are better. Under-/over-estimated pixels have estimate…"/>
          <p:cNvSpPr txBox="1"/>
          <p:nvPr/>
        </p:nvSpPr>
        <p:spPr>
          <a:xfrm>
            <a:off x="14409725" y="2231675"/>
            <a:ext cx="8171915" cy="901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4" tIns="121914" rIns="121914" bIns="121914">
            <a:spAutoFit/>
          </a:bodyPr>
          <a:lstStyle>
            <a:lvl1pPr algn="just" defTabSz="1824565">
              <a:defRPr sz="2900">
                <a:solidFill>
                  <a:srgbClr val="000000"/>
                </a:solidFill>
                <a:latin typeface="Helvetica"/>
                <a:ea typeface="Helvetica"/>
                <a:cs typeface="Helvetica"/>
                <a:sym typeface="Helvetica"/>
              </a:defRPr>
            </a:lvl1pPr>
          </a:lstStyle>
          <a:p>
            <a:pPr marL="457200" indent="-457200">
              <a:buFont typeface="Arial" panose="020B0604020202020204" pitchFamily="34" charset="0"/>
              <a:buChar char="•"/>
            </a:pPr>
            <a:r>
              <a:rPr lang="en-US" sz="3000" dirty="0"/>
              <a:t>Clear signs of fatigue discovered with the pikes in multiple chains corresponding to yawning during writing.</a:t>
            </a:r>
          </a:p>
          <a:p>
            <a:endParaRPr lang="en-US" sz="3000" dirty="0"/>
          </a:p>
          <a:p>
            <a:endParaRPr lang="en-US" sz="3000" dirty="0"/>
          </a:p>
          <a:p>
            <a:endParaRPr lang="en-US" sz="3000" dirty="0"/>
          </a:p>
          <a:p>
            <a:endParaRPr lang="en-US" sz="3000" dirty="0"/>
          </a:p>
          <a:p>
            <a:pPr marL="457200" indent="-457200">
              <a:buFont typeface="Arial" panose="020B0604020202020204" pitchFamily="34" charset="0"/>
              <a:buChar char="•"/>
            </a:pPr>
            <a:r>
              <a:rPr lang="en-US" sz="3000" dirty="0"/>
              <a:t>1</a:t>
            </a:r>
            <a:r>
              <a:rPr lang="en-US" sz="3000" baseline="30000" dirty="0"/>
              <a:t>st</a:t>
            </a:r>
            <a:r>
              <a:rPr lang="en-US" sz="3000" dirty="0"/>
              <a:t> chain peak: Short yawning period with mouth covered by hand, indicating initial fatigue signs.</a:t>
            </a:r>
          </a:p>
          <a:p>
            <a:endParaRPr lang="en-US" sz="3000" dirty="0"/>
          </a:p>
          <a:p>
            <a:pPr marL="457200" indent="-457200">
              <a:buFont typeface="Arial" panose="020B0604020202020204" pitchFamily="34" charset="0"/>
              <a:buChar char="•"/>
            </a:pPr>
            <a:r>
              <a:rPr lang="en-US" sz="3000" dirty="0"/>
              <a:t>2</a:t>
            </a:r>
            <a:r>
              <a:rPr lang="en-US" sz="3000" baseline="30000" dirty="0"/>
              <a:t>nd</a:t>
            </a:r>
            <a:r>
              <a:rPr lang="en-US" sz="3000" dirty="0"/>
              <a:t> and 3</a:t>
            </a:r>
            <a:r>
              <a:rPr lang="en-US" sz="3000" baseline="30000" dirty="0"/>
              <a:t>rd</a:t>
            </a:r>
            <a:r>
              <a:rPr lang="en-US" sz="3000" dirty="0"/>
              <a:t> peaks: Prolonged yawning periods during writing, highlighting increased fatigue.</a:t>
            </a:r>
          </a:p>
          <a:p>
            <a:endParaRPr lang="en-US" sz="3000" dirty="0"/>
          </a:p>
          <a:p>
            <a:pPr marL="457200" indent="-457200">
              <a:buFont typeface="Arial" panose="020B0604020202020204" pitchFamily="34" charset="0"/>
              <a:buChar char="•"/>
            </a:pPr>
            <a:r>
              <a:rPr lang="en-US" sz="3000" dirty="0"/>
              <a:t>4</a:t>
            </a:r>
            <a:r>
              <a:rPr lang="en-US" sz="3000" baseline="30000" dirty="0"/>
              <a:t>th</a:t>
            </a:r>
            <a:r>
              <a:rPr lang="en-US" sz="3000" dirty="0"/>
              <a:t>, 5</a:t>
            </a:r>
            <a:r>
              <a:rPr lang="en-US" sz="3000" baseline="30000" dirty="0"/>
              <a:t>th</a:t>
            </a:r>
            <a:r>
              <a:rPr lang="en-US" sz="3000" dirty="0"/>
              <a:t>, and 6</a:t>
            </a:r>
            <a:r>
              <a:rPr lang="en-US" sz="3000" baseline="30000" dirty="0"/>
              <a:t>th</a:t>
            </a:r>
            <a:r>
              <a:rPr lang="en-US" sz="3000" dirty="0"/>
              <a:t> peaks: Additional signs of fatigue observed with gestures such as the student rubbing their forehead, nose, and eyes.</a:t>
            </a:r>
          </a:p>
        </p:txBody>
      </p:sp>
      <p:sp>
        <p:nvSpPr>
          <p:cNvPr id="253"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fontScale="70000" lnSpcReduction="20000"/>
          </a:bodyPr>
          <a:lstStyle>
            <a:lvl1pPr algn="l" defTabSz="1645919">
              <a:lnSpc>
                <a:spcPct val="90000"/>
              </a:lnSpc>
              <a:defRPr sz="7919">
                <a:solidFill>
                  <a:srgbClr val="990000"/>
                </a:solidFill>
                <a:latin typeface="Calibri Light"/>
                <a:ea typeface="Calibri Light"/>
                <a:cs typeface="Calibri Light"/>
                <a:sym typeface="Calibri Light"/>
              </a:defRPr>
            </a:lvl1pPr>
          </a:lstStyle>
          <a:p>
            <a:r>
              <a:rPr dirty="0"/>
              <a:t>Results:</a:t>
            </a:r>
            <a:r>
              <a:rPr lang="en-US" dirty="0"/>
              <a:t> Fatigue Expression Discovery for Landmark 11 (Left Shoulder)</a:t>
            </a:r>
            <a:endParaRPr dirty="0"/>
          </a:p>
        </p:txBody>
      </p:sp>
    </p:spTree>
    <p:extLst>
      <p:ext uri="{BB962C8B-B14F-4D97-AF65-F5344CB8AC3E}">
        <p14:creationId xmlns:p14="http://schemas.microsoft.com/office/powerpoint/2010/main" val="7541132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Introduced a new animal-centric dataset in an underwater environment and proposed an attention-based few-shot segmentation model.…"/>
          <p:cNvSpPr txBox="1">
            <a:spLocks noGrp="1"/>
          </p:cNvSpPr>
          <p:nvPr>
            <p:ph type="body" idx="1"/>
          </p:nvPr>
        </p:nvSpPr>
        <p:spPr>
          <a:xfrm>
            <a:off x="1676399" y="3653365"/>
            <a:ext cx="21031201" cy="6895477"/>
          </a:xfrm>
          <a:prstGeom prst="rect">
            <a:avLst/>
          </a:prstGeom>
        </p:spPr>
        <p:txBody>
          <a:bodyPr/>
          <a:lstStyle/>
          <a:p>
            <a:pPr marL="533399" indent="-533399" algn="just" defTabSz="457200">
              <a:lnSpc>
                <a:spcPct val="100000"/>
              </a:lnSpc>
              <a:spcBef>
                <a:spcPts val="0"/>
              </a:spcBef>
              <a:buSzPct val="123000"/>
              <a:buFontTx/>
              <a:defRPr sz="4500">
                <a:latin typeface="Helvetica"/>
                <a:ea typeface="Helvetica"/>
                <a:cs typeface="Helvetica"/>
                <a:sym typeface="Helvetica"/>
              </a:defRPr>
            </a:pPr>
            <a:r>
              <a:rPr dirty="0"/>
              <a:t>Introduced a new</a:t>
            </a:r>
            <a:r>
              <a:rPr lang="en-US" dirty="0"/>
              <a:t> unsupervised method to tackle the problem of discovering expression patterns for human physical fatigue in challenging situations</a:t>
            </a:r>
            <a:r>
              <a:rPr dirty="0"/>
              <a:t>.</a:t>
            </a:r>
          </a:p>
          <a:p>
            <a:pPr marL="533399" indent="-533399" algn="just" defTabSz="457200">
              <a:lnSpc>
                <a:spcPct val="100000"/>
              </a:lnSpc>
              <a:spcBef>
                <a:spcPts val="0"/>
              </a:spcBef>
              <a:buSzPct val="123000"/>
              <a:buFontTx/>
              <a:defRPr sz="4500">
                <a:latin typeface="Helvetica"/>
                <a:ea typeface="Helvetica"/>
                <a:cs typeface="Helvetica"/>
                <a:sym typeface="Helvetica"/>
              </a:defRPr>
            </a:pPr>
            <a:endParaRPr dirty="0"/>
          </a:p>
          <a:p>
            <a:pPr marL="533399" indent="-533399" algn="just" defTabSz="457200">
              <a:lnSpc>
                <a:spcPct val="100000"/>
              </a:lnSpc>
              <a:spcBef>
                <a:spcPts val="0"/>
              </a:spcBef>
              <a:buSzPct val="123000"/>
              <a:buFontTx/>
              <a:defRPr sz="4500">
                <a:latin typeface="Helvetica"/>
                <a:ea typeface="Helvetica"/>
                <a:cs typeface="Helvetica"/>
                <a:sym typeface="Helvetica"/>
              </a:defRPr>
            </a:pPr>
            <a:r>
              <a:rPr dirty="0"/>
              <a:t>Evaluated the performance of our </a:t>
            </a:r>
            <a:r>
              <a:rPr lang="en-US" dirty="0"/>
              <a:t>method</a:t>
            </a:r>
            <a:r>
              <a:rPr dirty="0"/>
              <a:t> for </a:t>
            </a:r>
            <a:r>
              <a:rPr lang="en-US" dirty="0"/>
              <a:t>fatigue expression discovery with video data recorded in real-world physical fatigue situations</a:t>
            </a:r>
            <a:r>
              <a:rPr dirty="0"/>
              <a:t>. </a:t>
            </a:r>
          </a:p>
          <a:p>
            <a:pPr marL="533399" indent="-533399" algn="just" defTabSz="457200">
              <a:lnSpc>
                <a:spcPct val="100000"/>
              </a:lnSpc>
              <a:spcBef>
                <a:spcPts val="0"/>
              </a:spcBef>
              <a:buSzPct val="123000"/>
              <a:buFontTx/>
              <a:defRPr sz="4500">
                <a:latin typeface="Helvetica"/>
                <a:ea typeface="Helvetica"/>
                <a:cs typeface="Helvetica"/>
                <a:sym typeface="Helvetica"/>
              </a:defRPr>
            </a:pPr>
            <a:endParaRPr dirty="0"/>
          </a:p>
          <a:p>
            <a:pPr marL="533399" indent="-533399" algn="just" defTabSz="457200">
              <a:lnSpc>
                <a:spcPct val="100000"/>
              </a:lnSpc>
              <a:spcBef>
                <a:spcPts val="0"/>
              </a:spcBef>
              <a:buSzPct val="123000"/>
              <a:buFontTx/>
              <a:defRPr sz="4500">
                <a:latin typeface="Helvetica"/>
                <a:ea typeface="Helvetica"/>
                <a:cs typeface="Helvetica"/>
                <a:sym typeface="Helvetica"/>
              </a:defRPr>
            </a:pPr>
            <a:r>
              <a:rPr dirty="0"/>
              <a:t>Plans to</a:t>
            </a:r>
            <a:r>
              <a:rPr lang="en-US" dirty="0"/>
              <a:t> further refine the developed unsupervised framework with integration of machine learning algorithms</a:t>
            </a:r>
            <a:r>
              <a:rPr dirty="0"/>
              <a:t>.</a:t>
            </a:r>
          </a:p>
        </p:txBody>
      </p:sp>
      <p:sp>
        <p:nvSpPr>
          <p:cNvPr id="412"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a:bodyPr>
          <a:lstStyle>
            <a:lvl1pPr algn="l" defTabSz="1828800">
              <a:lnSpc>
                <a:spcPct val="90000"/>
              </a:lnSpc>
              <a:defRPr sz="8800">
                <a:solidFill>
                  <a:srgbClr val="990000"/>
                </a:solidFill>
                <a:latin typeface="Calibri Light"/>
                <a:ea typeface="Calibri Light"/>
                <a:cs typeface="Calibri Light"/>
                <a:sym typeface="Calibri Light"/>
              </a:defRPr>
            </a:lvl1pPr>
          </a:lstStyle>
          <a:p>
            <a:r>
              <a:t>Conclusion</a:t>
            </a:r>
          </a:p>
        </p:txBody>
      </p:sp>
    </p:spTree>
    <p:extLst>
      <p:ext uri="{BB962C8B-B14F-4D97-AF65-F5344CB8AC3E}">
        <p14:creationId xmlns:p14="http://schemas.microsoft.com/office/powerpoint/2010/main" val="31168246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onclusion"/>
          <p:cNvSpPr txBox="1">
            <a:spLocks noGrp="1"/>
          </p:cNvSpPr>
          <p:nvPr>
            <p:ph type="title"/>
          </p:nvPr>
        </p:nvSpPr>
        <p:spPr>
          <a:xfrm>
            <a:off x="1676399" y="502647"/>
            <a:ext cx="21031201" cy="2650070"/>
          </a:xfrm>
          <a:prstGeom prst="rect">
            <a:avLst/>
          </a:prstGeom>
        </p:spPr>
        <p:txBody>
          <a:bodyPr/>
          <a:lstStyle>
            <a:lvl1pPr algn="ctr"/>
          </a:lstStyle>
          <a:p>
            <a:r>
              <a:rPr dirty="0"/>
              <a:t>Thanks</a:t>
            </a:r>
          </a:p>
        </p:txBody>
      </p:sp>
      <p:sp>
        <p:nvSpPr>
          <p:cNvPr id="428" name="Mayank Raunak"/>
          <p:cNvSpPr txBox="1"/>
          <p:nvPr/>
        </p:nvSpPr>
        <p:spPr>
          <a:xfrm>
            <a:off x="8462083" y="10840501"/>
            <a:ext cx="1676741" cy="61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2438400">
              <a:defRPr sz="3300">
                <a:solidFill>
                  <a:srgbClr val="000000"/>
                </a:solidFill>
                <a:latin typeface="Helvetica Light"/>
                <a:ea typeface="Helvetica Light"/>
                <a:cs typeface="Helvetica Light"/>
                <a:sym typeface="Helvetica Light"/>
              </a:defRPr>
            </a:lvl1pPr>
          </a:lstStyle>
          <a:p>
            <a:r>
              <a:rPr lang="en-US" dirty="0"/>
              <a:t>Li Zhang</a:t>
            </a:r>
            <a:endParaRPr dirty="0"/>
          </a:p>
        </p:txBody>
      </p:sp>
      <p:sp>
        <p:nvSpPr>
          <p:cNvPr id="431" name="Vijayalaxmi Maigur"/>
          <p:cNvSpPr txBox="1"/>
          <p:nvPr/>
        </p:nvSpPr>
        <p:spPr>
          <a:xfrm>
            <a:off x="18146481" y="5935547"/>
            <a:ext cx="4688784" cy="61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2438400">
              <a:defRPr sz="3300">
                <a:solidFill>
                  <a:srgbClr val="000000"/>
                </a:solidFill>
                <a:latin typeface="Helvetica Light"/>
                <a:ea typeface="Helvetica Light"/>
                <a:cs typeface="Helvetica Light"/>
                <a:sym typeface="Helvetica Light"/>
              </a:defRPr>
            </a:lvl1pPr>
          </a:lstStyle>
          <a:p>
            <a:r>
              <a:rPr lang="en-US" dirty="0"/>
              <a:t>Kofi Nketia </a:t>
            </a:r>
            <a:r>
              <a:rPr lang="en-US" dirty="0" err="1"/>
              <a:t>Ackaah</a:t>
            </a:r>
            <a:r>
              <a:rPr lang="en-US" dirty="0"/>
              <a:t>-Gyasi</a:t>
            </a:r>
            <a:endParaRPr dirty="0"/>
          </a:p>
        </p:txBody>
      </p:sp>
      <p:sp>
        <p:nvSpPr>
          <p:cNvPr id="434" name="Nikhil Thakurdesai"/>
          <p:cNvSpPr txBox="1"/>
          <p:nvPr/>
        </p:nvSpPr>
        <p:spPr>
          <a:xfrm>
            <a:off x="13975785" y="5934253"/>
            <a:ext cx="2223366" cy="61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2438400">
              <a:defRPr sz="3300">
                <a:solidFill>
                  <a:srgbClr val="000000"/>
                </a:solidFill>
                <a:latin typeface="Helvetica Light"/>
                <a:ea typeface="Helvetica Light"/>
                <a:cs typeface="Helvetica Light"/>
                <a:sym typeface="Helvetica Light"/>
              </a:defRPr>
            </a:lvl1pPr>
          </a:lstStyle>
          <a:p>
            <a:r>
              <a:rPr lang="en-US" dirty="0"/>
              <a:t>Frida Cantu</a:t>
            </a:r>
            <a:endParaRPr dirty="0"/>
          </a:p>
        </p:txBody>
      </p:sp>
      <p:sp>
        <p:nvSpPr>
          <p:cNvPr id="437" name="David Crandall"/>
          <p:cNvSpPr txBox="1"/>
          <p:nvPr/>
        </p:nvSpPr>
        <p:spPr>
          <a:xfrm>
            <a:off x="13490878" y="10842539"/>
            <a:ext cx="3193182" cy="61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2438400">
              <a:defRPr sz="3300">
                <a:solidFill>
                  <a:srgbClr val="000000"/>
                </a:solidFill>
                <a:latin typeface="Helvetica Light"/>
                <a:ea typeface="Helvetica Light"/>
                <a:cs typeface="Helvetica Light"/>
                <a:sym typeface="Helvetica Light"/>
              </a:defRPr>
            </a:lvl1pPr>
          </a:lstStyle>
          <a:p>
            <a:r>
              <a:rPr lang="en-US" dirty="0"/>
              <a:t>Md </a:t>
            </a:r>
            <a:r>
              <a:rPr lang="en-US" dirty="0" err="1"/>
              <a:t>Alimoor</a:t>
            </a:r>
            <a:r>
              <a:rPr lang="en-US" dirty="0"/>
              <a:t> Reza</a:t>
            </a:r>
            <a:endParaRPr dirty="0"/>
          </a:p>
        </p:txBody>
      </p:sp>
      <p:sp>
        <p:nvSpPr>
          <p:cNvPr id="440" name="Imran Kabir"/>
          <p:cNvSpPr txBox="1"/>
          <p:nvPr/>
        </p:nvSpPr>
        <p:spPr>
          <a:xfrm>
            <a:off x="2354656" y="5931173"/>
            <a:ext cx="2625720" cy="61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2438400">
              <a:defRPr sz="3300">
                <a:solidFill>
                  <a:srgbClr val="000000"/>
                </a:solidFill>
                <a:latin typeface="Helvetica Light"/>
                <a:ea typeface="Helvetica Light"/>
                <a:cs typeface="Helvetica Light"/>
                <a:sym typeface="Helvetica Light"/>
              </a:defRPr>
            </a:lvl1pPr>
          </a:lstStyle>
          <a:p>
            <a:r>
              <a:rPr lang="en-US" dirty="0"/>
              <a:t>Adam Haroon</a:t>
            </a:r>
            <a:endParaRPr dirty="0"/>
          </a:p>
        </p:txBody>
      </p:sp>
      <p:sp>
        <p:nvSpPr>
          <p:cNvPr id="445" name="Shubham Shaurya"/>
          <p:cNvSpPr txBox="1"/>
          <p:nvPr/>
        </p:nvSpPr>
        <p:spPr>
          <a:xfrm>
            <a:off x="7860156" y="5987446"/>
            <a:ext cx="2880597" cy="61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2438400">
              <a:defRPr sz="3300">
                <a:solidFill>
                  <a:srgbClr val="000000"/>
                </a:solidFill>
                <a:latin typeface="Helvetica Light"/>
                <a:ea typeface="Helvetica Light"/>
                <a:cs typeface="Helvetica Light"/>
                <a:sym typeface="Helvetica Light"/>
              </a:defRPr>
            </a:lvl1pPr>
          </a:lstStyle>
          <a:p>
            <a:r>
              <a:rPr lang="en-US" dirty="0"/>
              <a:t>William Carlyon</a:t>
            </a:r>
            <a:endParaRPr dirty="0"/>
          </a:p>
        </p:txBody>
      </p:sp>
      <p:pic>
        <p:nvPicPr>
          <p:cNvPr id="2" name="Image" descr="Image">
            <a:extLst>
              <a:ext uri="{FF2B5EF4-FFF2-40B4-BE49-F238E27FC236}">
                <a16:creationId xmlns:a16="http://schemas.microsoft.com/office/drawing/2014/main" id="{F9B133BB-ABEB-F5F1-1E82-FA0A34E87368}"/>
              </a:ext>
            </a:extLst>
          </p:cNvPr>
          <p:cNvPicPr>
            <a:picLocks noChangeAspect="1"/>
          </p:cNvPicPr>
          <p:nvPr/>
        </p:nvPicPr>
        <p:blipFill>
          <a:blip r:embed="rId2"/>
          <a:stretch>
            <a:fillRect/>
          </a:stretch>
        </p:blipFill>
        <p:spPr>
          <a:xfrm>
            <a:off x="13411332" y="7772049"/>
            <a:ext cx="3352269" cy="3075955"/>
          </a:xfrm>
          <a:prstGeom prst="rect">
            <a:avLst/>
          </a:prstGeom>
          <a:ln w="12700" cap="flat">
            <a:noFill/>
            <a:miter lim="400000"/>
          </a:ln>
          <a:effectLst/>
        </p:spPr>
      </p:pic>
      <p:pic>
        <p:nvPicPr>
          <p:cNvPr id="6" name="Picture 5" descr="A person in a suit and tie&#10;&#10;Description automatically generated">
            <a:extLst>
              <a:ext uri="{FF2B5EF4-FFF2-40B4-BE49-F238E27FC236}">
                <a16:creationId xmlns:a16="http://schemas.microsoft.com/office/drawing/2014/main" id="{E2C2715E-563D-A9FB-2ABD-134B9B4B6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877" y="2185051"/>
            <a:ext cx="3289278" cy="3746122"/>
          </a:xfrm>
          <a:prstGeom prst="rect">
            <a:avLst/>
          </a:prstGeom>
        </p:spPr>
      </p:pic>
    </p:spTree>
    <p:extLst>
      <p:ext uri="{BB962C8B-B14F-4D97-AF65-F5344CB8AC3E}">
        <p14:creationId xmlns:p14="http://schemas.microsoft.com/office/powerpoint/2010/main" val="4746020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Motivation"/>
          <p:cNvSpPr txBox="1">
            <a:spLocks noGrp="1"/>
          </p:cNvSpPr>
          <p:nvPr>
            <p:ph type="title"/>
          </p:nvPr>
        </p:nvSpPr>
        <p:spPr>
          <a:xfrm>
            <a:off x="1676399" y="579967"/>
            <a:ext cx="21031201" cy="1523243"/>
          </a:xfrm>
          <a:prstGeom prst="rect">
            <a:avLst/>
          </a:prstGeom>
        </p:spPr>
        <p:txBody>
          <a:bodyPr/>
          <a:lstStyle/>
          <a:p>
            <a:r>
              <a:t>Motivation</a:t>
            </a:r>
          </a:p>
        </p:txBody>
      </p:sp>
      <p:sp>
        <p:nvSpPr>
          <p:cNvPr id="174" name="Semantic segmentation is one of the key ingredients beneficial to many robotics tasks…"/>
          <p:cNvSpPr txBox="1">
            <a:spLocks noGrp="1"/>
          </p:cNvSpPr>
          <p:nvPr>
            <p:ph type="body" idx="1"/>
          </p:nvPr>
        </p:nvSpPr>
        <p:spPr>
          <a:xfrm>
            <a:off x="1947197" y="2499573"/>
            <a:ext cx="20489606" cy="5462960"/>
          </a:xfrm>
          <a:prstGeom prst="rect">
            <a:avLst/>
          </a:prstGeom>
        </p:spPr>
        <p:txBody>
          <a:bodyPr lIns="135466" tIns="135466" rIns="135466" bIns="135466" anchor="ctr">
            <a:normAutofit/>
          </a:bodyPr>
          <a:lstStyle/>
          <a:p>
            <a:pPr marL="533400" indent="-533400" defTabSz="1542288">
              <a:lnSpc>
                <a:spcPct val="100000"/>
              </a:lnSpc>
              <a:buSzPct val="123000"/>
              <a:buFontTx/>
              <a:defRPr sz="4500">
                <a:latin typeface="Helvetica"/>
                <a:ea typeface="Helvetica"/>
                <a:cs typeface="Helvetica"/>
                <a:sym typeface="Helvetica"/>
              </a:defRPr>
            </a:pPr>
            <a:r>
              <a:rPr lang="en-US" dirty="0"/>
              <a:t>Continuous fatigue monitoring is crucial for ensuring safety in professional settings amidst demanding work hours.</a:t>
            </a:r>
          </a:p>
          <a:p>
            <a:pPr marL="0" indent="0" defTabSz="1542288">
              <a:lnSpc>
                <a:spcPct val="100000"/>
              </a:lnSpc>
              <a:buSzPct val="123000"/>
              <a:buNone/>
              <a:defRPr sz="4500">
                <a:latin typeface="Helvetica"/>
                <a:ea typeface="Helvetica"/>
                <a:cs typeface="Helvetica"/>
                <a:sym typeface="Helvetica"/>
              </a:defRPr>
            </a:pPr>
            <a:endParaRPr lang="en-US" dirty="0"/>
          </a:p>
          <a:p>
            <a:pPr marL="533400" indent="-533400" defTabSz="1542288">
              <a:lnSpc>
                <a:spcPct val="100000"/>
              </a:lnSpc>
              <a:buSzPct val="123000"/>
              <a:buFontTx/>
              <a:defRPr sz="4500">
                <a:latin typeface="Helvetica"/>
                <a:ea typeface="Helvetica"/>
                <a:cs typeface="Helvetica"/>
                <a:sym typeface="Helvetica"/>
              </a:defRPr>
            </a:pPr>
            <a:r>
              <a:rPr lang="en-US" dirty="0"/>
              <a:t>Limited data and lack of timely labels.</a:t>
            </a:r>
          </a:p>
          <a:p>
            <a:pPr marL="0" indent="0" defTabSz="1542288">
              <a:lnSpc>
                <a:spcPct val="100000"/>
              </a:lnSpc>
              <a:buSzPct val="123000"/>
              <a:buNone/>
              <a:defRPr sz="4500">
                <a:latin typeface="Helvetica"/>
                <a:ea typeface="Helvetica"/>
                <a:cs typeface="Helvetica"/>
                <a:sym typeface="Helvetica"/>
              </a:defRPr>
            </a:pPr>
            <a:endParaRPr lang="en-US" dirty="0"/>
          </a:p>
          <a:p>
            <a:pPr marL="533400" indent="-533400" defTabSz="1542288">
              <a:lnSpc>
                <a:spcPct val="100000"/>
              </a:lnSpc>
              <a:buSzPct val="123000"/>
              <a:buFontTx/>
              <a:defRPr sz="4500">
                <a:latin typeface="Helvetica"/>
                <a:ea typeface="Helvetica"/>
                <a:cs typeface="Helvetica"/>
                <a:sym typeface="Helvetica"/>
              </a:defRPr>
            </a:pPr>
            <a:r>
              <a:rPr lang="en-US" dirty="0"/>
              <a:t>Complexity of fatigue as a psychological and physiological state.</a:t>
            </a:r>
          </a:p>
        </p:txBody>
      </p:sp>
    </p:spTree>
    <p:extLst>
      <p:ext uri="{BB962C8B-B14F-4D97-AF65-F5344CB8AC3E}">
        <p14:creationId xmlns:p14="http://schemas.microsoft.com/office/powerpoint/2010/main" val="15585164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emantic segmentation is one of the key ingredients beneficial to many robotics tasks…"/>
          <p:cNvSpPr txBox="1"/>
          <p:nvPr/>
        </p:nvSpPr>
        <p:spPr>
          <a:xfrm>
            <a:off x="1743654" y="2752160"/>
            <a:ext cx="20896691" cy="8930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4" tIns="121864" rIns="121864" bIns="121864">
            <a:normAutofit/>
          </a:bodyPr>
          <a:lstStyle/>
          <a:p>
            <a:pPr marL="577850" indent="-577850" algn="l" defTabSz="457200">
              <a:buSzPct val="123000"/>
              <a:buChar char="•"/>
              <a:defRPr sz="4500">
                <a:solidFill>
                  <a:srgbClr val="000000"/>
                </a:solidFill>
                <a:latin typeface="Helvetica"/>
                <a:ea typeface="Helvetica"/>
                <a:cs typeface="Helvetica"/>
                <a:sym typeface="Helvetica"/>
              </a:defRPr>
            </a:pPr>
            <a:r>
              <a:rPr lang="en-US" sz="4300" dirty="0"/>
              <a:t>Developed a novel unsupervised pipeline leveraging data from a single video source to identify evolving expressions for potential signs of human fatigue.</a:t>
            </a:r>
          </a:p>
          <a:p>
            <a:pPr algn="l" defTabSz="457200">
              <a:buSzPct val="123000"/>
              <a:defRPr sz="4500">
                <a:solidFill>
                  <a:srgbClr val="000000"/>
                </a:solidFill>
                <a:latin typeface="Helvetica"/>
                <a:ea typeface="Helvetica"/>
                <a:cs typeface="Helvetica"/>
                <a:sym typeface="Helvetica"/>
              </a:defRPr>
            </a:pPr>
            <a:endParaRPr sz="4300" dirty="0"/>
          </a:p>
          <a:p>
            <a:pPr marL="577850" indent="-577850" algn="l" defTabSz="457200">
              <a:buSzPct val="123000"/>
              <a:buChar char="•"/>
              <a:defRPr sz="4500">
                <a:solidFill>
                  <a:srgbClr val="000000"/>
                </a:solidFill>
                <a:latin typeface="Helvetica"/>
                <a:ea typeface="Helvetica"/>
                <a:cs typeface="Helvetica"/>
                <a:sym typeface="Helvetica"/>
              </a:defRPr>
            </a:pPr>
            <a:r>
              <a:rPr lang="en-US" sz="4300" dirty="0"/>
              <a:t>Demonstrated effectiveness of robust time series chain discovery as a as a low cost method for automatically identifying evolving behavior in video data streams.</a:t>
            </a:r>
          </a:p>
        </p:txBody>
      </p:sp>
      <p:sp>
        <p:nvSpPr>
          <p:cNvPr id="188" name="Motivation"/>
          <p:cNvSpPr txBox="1">
            <a:spLocks noGrp="1"/>
          </p:cNvSpPr>
          <p:nvPr>
            <p:ph type="title"/>
          </p:nvPr>
        </p:nvSpPr>
        <p:spPr>
          <a:xfrm>
            <a:off x="1676399" y="579967"/>
            <a:ext cx="21031201" cy="1523243"/>
          </a:xfrm>
          <a:prstGeom prst="rect">
            <a:avLst/>
          </a:prstGeom>
        </p:spPr>
        <p:txBody>
          <a:bodyPr/>
          <a:lstStyle/>
          <a:p>
            <a:r>
              <a:t>Contribution</a:t>
            </a:r>
          </a:p>
        </p:txBody>
      </p:sp>
    </p:spTree>
    <p:extLst>
      <p:ext uri="{BB962C8B-B14F-4D97-AF65-F5344CB8AC3E}">
        <p14:creationId xmlns:p14="http://schemas.microsoft.com/office/powerpoint/2010/main" val="17038623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In a few-shot segmentation setup, a model performs the segmentation of a new query image with the help of additional support images.…"/>
          <p:cNvSpPr txBox="1"/>
          <p:nvPr/>
        </p:nvSpPr>
        <p:spPr>
          <a:xfrm>
            <a:off x="1853160" y="2705742"/>
            <a:ext cx="2192219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68299" indent="-368299" algn="just">
              <a:buSzPct val="123000"/>
              <a:buChar char="•"/>
              <a:defRPr sz="3600">
                <a:solidFill>
                  <a:srgbClr val="000000"/>
                </a:solidFill>
              </a:defRPr>
            </a:pPr>
            <a:r>
              <a:rPr lang="en-US" dirty="0"/>
              <a:t>Effective high order time series primitives that represent a series of interconnected events over time.</a:t>
            </a:r>
          </a:p>
          <a:p>
            <a:pPr algn="just">
              <a:buSzPct val="123000"/>
              <a:defRPr sz="3600">
                <a:solidFill>
                  <a:srgbClr val="000000"/>
                </a:solidFill>
              </a:defRPr>
            </a:pPr>
            <a:endParaRPr lang="en-US" dirty="0"/>
          </a:p>
          <a:p>
            <a:pPr marL="368299" indent="-368299" algn="just">
              <a:buSzPct val="123000"/>
              <a:buChar char="•"/>
              <a:defRPr sz="3600">
                <a:solidFill>
                  <a:srgbClr val="000000"/>
                </a:solidFill>
              </a:defRPr>
            </a:pPr>
            <a:r>
              <a:rPr lang="en-US" dirty="0"/>
              <a:t>We employ time series chains to capture temporal dependencies and variations in human facial and body expressions.</a:t>
            </a:r>
          </a:p>
        </p:txBody>
      </p:sp>
      <p:sp>
        <p:nvSpPr>
          <p:cNvPr id="196" name="Support Image"/>
          <p:cNvSpPr txBox="1"/>
          <p:nvPr/>
        </p:nvSpPr>
        <p:spPr>
          <a:xfrm>
            <a:off x="3281541" y="10581017"/>
            <a:ext cx="372110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800">
                <a:solidFill>
                  <a:srgbClr val="000000"/>
                </a:solidFill>
              </a:defRPr>
            </a:lvl1pPr>
          </a:lstStyle>
          <a:p>
            <a:r>
              <a:rPr lang="en-US" dirty="0"/>
              <a:t>Working and Attentive</a:t>
            </a:r>
            <a:endParaRPr dirty="0"/>
          </a:p>
        </p:txBody>
      </p:sp>
      <p:sp>
        <p:nvSpPr>
          <p:cNvPr id="197" name="Query Image"/>
          <p:cNvSpPr txBox="1"/>
          <p:nvPr/>
        </p:nvSpPr>
        <p:spPr>
          <a:xfrm>
            <a:off x="9600074" y="10581016"/>
            <a:ext cx="3405852"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000000"/>
                </a:solidFill>
              </a:defRPr>
            </a:lvl1pPr>
          </a:lstStyle>
          <a:p>
            <a:r>
              <a:rPr lang="en-US" dirty="0"/>
              <a:t>Yawning</a:t>
            </a:r>
            <a:endParaRPr dirty="0"/>
          </a:p>
        </p:txBody>
      </p:sp>
      <p:sp>
        <p:nvSpPr>
          <p:cNvPr id="198" name="Prediction"/>
          <p:cNvSpPr txBox="1"/>
          <p:nvPr/>
        </p:nvSpPr>
        <p:spPr>
          <a:xfrm>
            <a:off x="16005642" y="10581017"/>
            <a:ext cx="3405852"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000000"/>
                </a:solidFill>
              </a:defRPr>
            </a:lvl1pPr>
          </a:lstStyle>
          <a:p>
            <a:r>
              <a:rPr lang="en-US" dirty="0"/>
              <a:t>Highly Fatigued</a:t>
            </a:r>
            <a:endParaRPr dirty="0"/>
          </a:p>
        </p:txBody>
      </p:sp>
      <p:sp>
        <p:nvSpPr>
          <p:cNvPr id="199" name="Figure: An example of 1-shot segmentation."/>
          <p:cNvSpPr txBox="1"/>
          <p:nvPr/>
        </p:nvSpPr>
        <p:spPr>
          <a:xfrm>
            <a:off x="6619741" y="11343374"/>
            <a:ext cx="936651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000000"/>
                </a:solidFill>
              </a:defRPr>
            </a:lvl1pPr>
          </a:lstStyle>
          <a:p>
            <a:r>
              <a:rPr dirty="0"/>
              <a:t>Figure: </a:t>
            </a:r>
            <a:r>
              <a:rPr lang="en-US" dirty="0"/>
              <a:t>Evolution of fatigue captured by time series chain</a:t>
            </a:r>
            <a:r>
              <a:rPr dirty="0"/>
              <a:t>.</a:t>
            </a:r>
          </a:p>
        </p:txBody>
      </p:sp>
      <p:sp>
        <p:nvSpPr>
          <p:cNvPr id="200"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a:bodyPr>
          <a:lstStyle>
            <a:lvl1pPr algn="l" defTabSz="1828800">
              <a:lnSpc>
                <a:spcPct val="90000"/>
              </a:lnSpc>
              <a:defRPr sz="8800">
                <a:solidFill>
                  <a:srgbClr val="990000"/>
                </a:solidFill>
                <a:latin typeface="Calibri Light"/>
                <a:ea typeface="Calibri Light"/>
                <a:cs typeface="Calibri Light"/>
                <a:sym typeface="Calibri Light"/>
              </a:defRPr>
            </a:lvl1pPr>
          </a:lstStyle>
          <a:p>
            <a:r>
              <a:rPr lang="en-US" dirty="0"/>
              <a:t>Time Series Chain</a:t>
            </a:r>
            <a:endParaRPr dirty="0"/>
          </a:p>
        </p:txBody>
      </p:sp>
      <p:pic>
        <p:nvPicPr>
          <p:cNvPr id="2" name="Picture 1" descr="A person sitting at a desk writing on a notebook&#10;&#10;Description automatically generated">
            <a:extLst>
              <a:ext uri="{FF2B5EF4-FFF2-40B4-BE49-F238E27FC236}">
                <a16:creationId xmlns:a16="http://schemas.microsoft.com/office/drawing/2014/main" id="{4AAE37C8-BDC6-2FC3-EFAE-6847AA7764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27" b="6013"/>
          <a:stretch/>
        </p:blipFill>
        <p:spPr>
          <a:xfrm>
            <a:off x="2812049" y="7653116"/>
            <a:ext cx="4865382" cy="2699023"/>
          </a:xfrm>
          <a:prstGeom prst="rect">
            <a:avLst/>
          </a:prstGeom>
        </p:spPr>
      </p:pic>
      <p:pic>
        <p:nvPicPr>
          <p:cNvPr id="3" name="Picture 2" descr="A person sitting at a desk with his hand on his chin&#10;&#10;Description automatically generated">
            <a:extLst>
              <a:ext uri="{FF2B5EF4-FFF2-40B4-BE49-F238E27FC236}">
                <a16:creationId xmlns:a16="http://schemas.microsoft.com/office/drawing/2014/main" id="{F2257CE5-E91C-BEA8-6C98-02344B98B9FD}"/>
              </a:ext>
            </a:extLst>
          </p:cNvPr>
          <p:cNvPicPr>
            <a:picLocks noChangeAspect="1"/>
          </p:cNvPicPr>
          <p:nvPr/>
        </p:nvPicPr>
        <p:blipFill rotWithShape="1">
          <a:blip r:embed="rId4">
            <a:extLst>
              <a:ext uri="{28A0092B-C50C-407E-A947-70E740481C1C}">
                <a14:useLocalDpi xmlns:a14="http://schemas.microsoft.com/office/drawing/2010/main" val="0"/>
              </a:ext>
            </a:extLst>
          </a:blip>
          <a:srcRect t="5522" b="11239"/>
          <a:stretch/>
        </p:blipFill>
        <p:spPr>
          <a:xfrm>
            <a:off x="8745600" y="7653115"/>
            <a:ext cx="5187980" cy="2699023"/>
          </a:xfrm>
          <a:prstGeom prst="rect">
            <a:avLst/>
          </a:prstGeom>
        </p:spPr>
      </p:pic>
      <p:pic>
        <p:nvPicPr>
          <p:cNvPr id="4" name="Picture 3" descr="A person sitting at a desk with his hand on his head&#10;&#10;Description automatically generated">
            <a:extLst>
              <a:ext uri="{FF2B5EF4-FFF2-40B4-BE49-F238E27FC236}">
                <a16:creationId xmlns:a16="http://schemas.microsoft.com/office/drawing/2014/main" id="{199B53D3-FAA5-4547-0794-EE42FF629F77}"/>
              </a:ext>
            </a:extLst>
          </p:cNvPr>
          <p:cNvPicPr>
            <a:picLocks noChangeAspect="1"/>
          </p:cNvPicPr>
          <p:nvPr/>
        </p:nvPicPr>
        <p:blipFill rotWithShape="1">
          <a:blip r:embed="rId5">
            <a:extLst>
              <a:ext uri="{28A0092B-C50C-407E-A947-70E740481C1C}">
                <a14:useLocalDpi xmlns:a14="http://schemas.microsoft.com/office/drawing/2010/main" val="0"/>
              </a:ext>
            </a:extLst>
          </a:blip>
          <a:srcRect t="7192" b="13220"/>
          <a:stretch/>
        </p:blipFill>
        <p:spPr>
          <a:xfrm>
            <a:off x="15001750" y="7659903"/>
            <a:ext cx="5413637" cy="2692857"/>
          </a:xfrm>
          <a:prstGeom prst="rect">
            <a:avLst/>
          </a:prstGeom>
        </p:spPr>
      </p:pic>
      <p:sp>
        <p:nvSpPr>
          <p:cNvPr id="5" name="Arrow: Right 4">
            <a:extLst>
              <a:ext uri="{FF2B5EF4-FFF2-40B4-BE49-F238E27FC236}">
                <a16:creationId xmlns:a16="http://schemas.microsoft.com/office/drawing/2014/main" id="{C97A4507-DCA8-D22F-26B7-2F490778547C}"/>
              </a:ext>
            </a:extLst>
          </p:cNvPr>
          <p:cNvSpPr/>
          <p:nvPr/>
        </p:nvSpPr>
        <p:spPr>
          <a:xfrm>
            <a:off x="7883337" y="8691676"/>
            <a:ext cx="656356" cy="680591"/>
          </a:xfrm>
          <a:prstGeom prst="rightArrow">
            <a:avLst/>
          </a:prstGeom>
          <a:solidFill>
            <a:srgbClr val="1C6082"/>
          </a:solidFill>
          <a:ln w="28575" cap="flat">
            <a:solidFill>
              <a:srgbClr val="02172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Arrow: Right 5">
            <a:extLst>
              <a:ext uri="{FF2B5EF4-FFF2-40B4-BE49-F238E27FC236}">
                <a16:creationId xmlns:a16="http://schemas.microsoft.com/office/drawing/2014/main" id="{7F03A115-773C-E9DE-B492-12862629B46E}"/>
              </a:ext>
            </a:extLst>
          </p:cNvPr>
          <p:cNvSpPr/>
          <p:nvPr/>
        </p:nvSpPr>
        <p:spPr>
          <a:xfrm>
            <a:off x="14139487" y="8662330"/>
            <a:ext cx="656356" cy="680591"/>
          </a:xfrm>
          <a:prstGeom prst="rightArrow">
            <a:avLst/>
          </a:prstGeom>
          <a:solidFill>
            <a:srgbClr val="1C6082"/>
          </a:solidFill>
          <a:ln w="28575" cap="flat">
            <a:solidFill>
              <a:srgbClr val="02172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609775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red Feature Extractor extracts support and query feature maps from input support and query images.…"/>
          <p:cNvSpPr txBox="1"/>
          <p:nvPr/>
        </p:nvSpPr>
        <p:spPr>
          <a:xfrm>
            <a:off x="1413687" y="9170243"/>
            <a:ext cx="22193026"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p>
            <a:pPr marL="406400" indent="-406400" algn="just">
              <a:buSzPct val="123000"/>
              <a:buChar char="•"/>
              <a:defRPr sz="3200">
                <a:solidFill>
                  <a:srgbClr val="000000"/>
                </a:solidFill>
              </a:defRPr>
            </a:pPr>
            <a:r>
              <a:rPr lang="en-US" dirty="0"/>
              <a:t>Utilize the Robust Time Series Chain Algorithm (TSC22) to detect evolving fatigue patterns in landmark time series data.</a:t>
            </a:r>
          </a:p>
          <a:p>
            <a:pPr marL="406400" indent="-406400" algn="just">
              <a:buSzPct val="123000"/>
              <a:buChar char="•"/>
              <a:defRPr sz="3200">
                <a:solidFill>
                  <a:srgbClr val="000000"/>
                </a:solidFill>
              </a:defRPr>
            </a:pPr>
            <a:r>
              <a:rPr lang="en-US" dirty="0"/>
              <a:t>TSC22 employs the STUMP algorithm to compute LNN and INNS for critical node detection, then discovers chains by marking visited nodes and avoiding repeats, storing sub-chains for each discovered chain.</a:t>
            </a:r>
          </a:p>
          <a:p>
            <a:pPr marL="406400" indent="-406400" algn="just">
              <a:buSzPct val="123000"/>
              <a:buChar char="•"/>
              <a:defRPr sz="3200">
                <a:solidFill>
                  <a:srgbClr val="000000"/>
                </a:solidFill>
              </a:defRPr>
            </a:pPr>
            <a:r>
              <a:rPr lang="en-US" dirty="0"/>
              <a:t>Apply chain ranking criteria, utilizing metrics like Effective Length (</a:t>
            </a:r>
            <a:r>
              <a:rPr lang="en-US" i="1" dirty="0" err="1"/>
              <a:t>Leff</a:t>
            </a:r>
            <a:r>
              <a:rPr lang="en-US" dirty="0"/>
              <a:t>) and Correlation Length (</a:t>
            </a:r>
            <a:r>
              <a:rPr lang="en-US" i="1" dirty="0" err="1"/>
              <a:t>Lcorr</a:t>
            </a:r>
            <a:r>
              <a:rPr lang="en-US" dirty="0"/>
              <a:t>) for prioritization of longer chains with similar consecutive subsequences to acquire the optimal chains from the all-chain set.</a:t>
            </a:r>
          </a:p>
        </p:txBody>
      </p:sp>
      <p:sp>
        <p:nvSpPr>
          <p:cNvPr id="208"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a:bodyPr>
          <a:lstStyle>
            <a:lvl1pPr algn="l" defTabSz="1828800">
              <a:lnSpc>
                <a:spcPct val="90000"/>
              </a:lnSpc>
              <a:defRPr sz="8800">
                <a:solidFill>
                  <a:srgbClr val="990000"/>
                </a:solidFill>
                <a:latin typeface="Calibri Light"/>
                <a:ea typeface="Calibri Light"/>
                <a:cs typeface="Calibri Light"/>
                <a:sym typeface="Calibri Light"/>
              </a:defRPr>
            </a:lvl1pPr>
          </a:lstStyle>
          <a:p>
            <a:r>
              <a:rPr lang="en-US" dirty="0"/>
              <a:t>Robust Time Series Chain Discovery</a:t>
            </a:r>
            <a:endParaRPr dirty="0"/>
          </a:p>
        </p:txBody>
      </p:sp>
      <p:sp>
        <p:nvSpPr>
          <p:cNvPr id="3" name="Rectangle 2">
            <a:extLst>
              <a:ext uri="{FF2B5EF4-FFF2-40B4-BE49-F238E27FC236}">
                <a16:creationId xmlns:a16="http://schemas.microsoft.com/office/drawing/2014/main" id="{7ACCA770-2AD1-7D00-00A2-76BAD1E1BA41}"/>
              </a:ext>
            </a:extLst>
          </p:cNvPr>
          <p:cNvSpPr>
            <a:spLocks noChangeArrowheads="1"/>
          </p:cNvSpPr>
          <p:nvPr/>
        </p:nvSpPr>
        <p:spPr bwMode="auto">
          <a:xfrm>
            <a:off x="0" y="0"/>
            <a:ext cx="625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ECFAD0D4-1373-5CCC-1185-242A8F4E368C}"/>
              </a:ext>
            </a:extLst>
          </p:cNvPr>
          <p:cNvSpPr>
            <a:spLocks noChangeArrowheads="1"/>
          </p:cNvSpPr>
          <p:nvPr/>
        </p:nvSpPr>
        <p:spPr bwMode="auto">
          <a:xfrm>
            <a:off x="0" y="0"/>
            <a:ext cx="7315200" cy="0"/>
          </a:xfrm>
          <a:prstGeom prst="rect">
            <a:avLst/>
          </a:prstGeom>
          <a:solidFill>
            <a:srgbClr val="2121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028B276-892C-75D8-6A50-816258D5A9B0}"/>
              </a:ext>
            </a:extLst>
          </p:cNvPr>
          <p:cNvSpPr>
            <a:spLocks noChangeArrowheads="1"/>
          </p:cNvSpPr>
          <p:nvPr/>
        </p:nvSpPr>
        <p:spPr bwMode="auto">
          <a:xfrm>
            <a:off x="152400" y="152400"/>
            <a:ext cx="625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2332679-22D0-6773-D098-20F89CFF4BEF}"/>
              </a:ext>
            </a:extLst>
          </p:cNvPr>
          <p:cNvSpPr>
            <a:spLocks noChangeArrowheads="1"/>
          </p:cNvSpPr>
          <p:nvPr/>
        </p:nvSpPr>
        <p:spPr bwMode="auto">
          <a:xfrm>
            <a:off x="152400" y="152400"/>
            <a:ext cx="7315200" cy="0"/>
          </a:xfrm>
          <a:prstGeom prst="rect">
            <a:avLst/>
          </a:prstGeom>
          <a:solidFill>
            <a:srgbClr val="2121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95020AE-36B1-CB01-EEE2-C9D7436BFDC6}"/>
              </a:ext>
            </a:extLst>
          </p:cNvPr>
          <p:cNvSpPr>
            <a:spLocks noChangeArrowheads="1"/>
          </p:cNvSpPr>
          <p:nvPr/>
        </p:nvSpPr>
        <p:spPr bwMode="auto">
          <a:xfrm>
            <a:off x="304800" y="304800"/>
            <a:ext cx="6257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CB05B149-B318-AFC2-FBF4-F720377EBECE}"/>
              </a:ext>
            </a:extLst>
          </p:cNvPr>
          <p:cNvSpPr>
            <a:spLocks noChangeArrowheads="1"/>
          </p:cNvSpPr>
          <p:nvPr/>
        </p:nvSpPr>
        <p:spPr bwMode="auto">
          <a:xfrm>
            <a:off x="304800" y="304800"/>
            <a:ext cx="7315200" cy="0"/>
          </a:xfrm>
          <a:prstGeom prst="rect">
            <a:avLst/>
          </a:prstGeom>
          <a:solidFill>
            <a:srgbClr val="2121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18">
            <a:extLst>
              <a:ext uri="{FF2B5EF4-FFF2-40B4-BE49-F238E27FC236}">
                <a16:creationId xmlns:a16="http://schemas.microsoft.com/office/drawing/2014/main" id="{6863829B-951E-1133-7702-7F0D05B2CE0A}"/>
              </a:ext>
            </a:extLst>
          </p:cNvPr>
          <p:cNvGrpSpPr/>
          <p:nvPr/>
        </p:nvGrpSpPr>
        <p:grpSpPr>
          <a:xfrm>
            <a:off x="3097427" y="2378376"/>
            <a:ext cx="17946130" cy="5925365"/>
            <a:chOff x="6720914" y="2721543"/>
            <a:chExt cx="11578572" cy="4952643"/>
          </a:xfrm>
        </p:grpSpPr>
        <p:pic>
          <p:nvPicPr>
            <p:cNvPr id="11" name="Picture 10" descr="A graph with red and blue lines&#10;&#10;Description automatically generated">
              <a:extLst>
                <a:ext uri="{FF2B5EF4-FFF2-40B4-BE49-F238E27FC236}">
                  <a16:creationId xmlns:a16="http://schemas.microsoft.com/office/drawing/2014/main" id="{29CB763F-2583-D0FA-09C0-0B5B2BB900E4}"/>
                </a:ext>
              </a:extLst>
            </p:cNvPr>
            <p:cNvPicPr>
              <a:picLocks noChangeAspect="1"/>
            </p:cNvPicPr>
            <p:nvPr/>
          </p:nvPicPr>
          <p:blipFill rotWithShape="1">
            <a:blip r:embed="rId3">
              <a:extLst>
                <a:ext uri="{28A0092B-C50C-407E-A947-70E740481C1C}">
                  <a14:useLocalDpi xmlns:a14="http://schemas.microsoft.com/office/drawing/2010/main" val="0"/>
                </a:ext>
              </a:extLst>
            </a:blip>
            <a:srcRect l="16220" t="8172" r="33145" b="11584"/>
            <a:stretch/>
          </p:blipFill>
          <p:spPr>
            <a:xfrm>
              <a:off x="6720914" y="2830302"/>
              <a:ext cx="11578572" cy="2094862"/>
            </a:xfrm>
            <a:prstGeom prst="rect">
              <a:avLst/>
            </a:prstGeom>
          </p:spPr>
        </p:pic>
        <p:sp>
          <p:nvSpPr>
            <p:cNvPr id="12" name="Rectangle 11">
              <a:extLst>
                <a:ext uri="{FF2B5EF4-FFF2-40B4-BE49-F238E27FC236}">
                  <a16:creationId xmlns:a16="http://schemas.microsoft.com/office/drawing/2014/main" id="{E616471B-C4E2-CD00-84BD-CD7C7226B00F}"/>
                </a:ext>
              </a:extLst>
            </p:cNvPr>
            <p:cNvSpPr/>
            <p:nvPr/>
          </p:nvSpPr>
          <p:spPr>
            <a:xfrm>
              <a:off x="14111416" y="2721543"/>
              <a:ext cx="704335" cy="1739246"/>
            </a:xfrm>
            <a:prstGeom prst="rect">
              <a:avLst/>
            </a:prstGeom>
            <a:noFill/>
            <a:ln w="38100" cap="flat">
              <a:solidFill>
                <a:srgbClr val="195E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2">
              <a:extLst>
                <a:ext uri="{FF2B5EF4-FFF2-40B4-BE49-F238E27FC236}">
                  <a16:creationId xmlns:a16="http://schemas.microsoft.com/office/drawing/2014/main" id="{0BA91103-7026-1131-C5B9-BE367DD09C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28" t="15645" r="13738" b="19230"/>
            <a:stretch/>
          </p:blipFill>
          <p:spPr bwMode="auto">
            <a:xfrm>
              <a:off x="13047188" y="5719792"/>
              <a:ext cx="3208041" cy="173574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702A0EB-ACF9-E1E6-69E2-03838DEC5AB6}"/>
                </a:ext>
              </a:extLst>
            </p:cNvPr>
            <p:cNvSpPr/>
            <p:nvPr/>
          </p:nvSpPr>
          <p:spPr>
            <a:xfrm>
              <a:off x="12954513" y="5545635"/>
              <a:ext cx="3018140" cy="2128551"/>
            </a:xfrm>
            <a:prstGeom prst="rect">
              <a:avLst/>
            </a:prstGeom>
            <a:noFill/>
            <a:ln w="38100" cap="flat">
              <a:solidFill>
                <a:srgbClr val="195E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5" name="Straight Arrow Connector 14">
              <a:extLst>
                <a:ext uri="{FF2B5EF4-FFF2-40B4-BE49-F238E27FC236}">
                  <a16:creationId xmlns:a16="http://schemas.microsoft.com/office/drawing/2014/main" id="{763B48BF-71E7-D92F-42FF-22750CBB91CB}"/>
                </a:ext>
              </a:extLst>
            </p:cNvPr>
            <p:cNvCxnSpPr>
              <a:cxnSpLocks/>
              <a:stCxn id="12" idx="2"/>
              <a:endCxn id="14" idx="0"/>
            </p:cNvCxnSpPr>
            <p:nvPr/>
          </p:nvCxnSpPr>
          <p:spPr>
            <a:xfrm flipH="1">
              <a:off x="14463583" y="4460789"/>
              <a:ext cx="1" cy="1084846"/>
            </a:xfrm>
            <a:prstGeom prst="straightConnector1">
              <a:avLst/>
            </a:prstGeom>
            <a:noFill/>
            <a:ln w="38100" cap="flat">
              <a:solidFill>
                <a:srgbClr val="ABD49D"/>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21" name="Rectangle 11">
            <a:extLst>
              <a:ext uri="{FF2B5EF4-FFF2-40B4-BE49-F238E27FC236}">
                <a16:creationId xmlns:a16="http://schemas.microsoft.com/office/drawing/2014/main" id="{70F1E126-CB95-89C1-EF5B-58ABD8F907E2}"/>
              </a:ext>
            </a:extLst>
          </p:cNvPr>
          <p:cNvSpPr>
            <a:spLocks noChangeArrowheads="1"/>
          </p:cNvSpPr>
          <p:nvPr/>
        </p:nvSpPr>
        <p:spPr bwMode="auto">
          <a:xfrm>
            <a:off x="457200" y="457200"/>
            <a:ext cx="64198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2">
            <a:extLst>
              <a:ext uri="{FF2B5EF4-FFF2-40B4-BE49-F238E27FC236}">
                <a16:creationId xmlns:a16="http://schemas.microsoft.com/office/drawing/2014/main" id="{EEC3FB3A-B0E3-193C-AA51-7E0076C82B54}"/>
              </a:ext>
            </a:extLst>
          </p:cNvPr>
          <p:cNvSpPr>
            <a:spLocks noChangeArrowheads="1"/>
          </p:cNvSpPr>
          <p:nvPr/>
        </p:nvSpPr>
        <p:spPr bwMode="auto">
          <a:xfrm>
            <a:off x="457200" y="457200"/>
            <a:ext cx="7315200" cy="0"/>
          </a:xfrm>
          <a:prstGeom prst="rect">
            <a:avLst/>
          </a:prstGeom>
          <a:solidFill>
            <a:srgbClr val="2121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9652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a:bodyPr>
          <a:lstStyle>
            <a:lvl1pPr algn="l" defTabSz="1828800">
              <a:lnSpc>
                <a:spcPct val="90000"/>
              </a:lnSpc>
              <a:defRPr sz="8800">
                <a:solidFill>
                  <a:srgbClr val="990000"/>
                </a:solidFill>
                <a:latin typeface="Calibri Light"/>
                <a:ea typeface="Calibri Light"/>
                <a:cs typeface="Calibri Light"/>
                <a:sym typeface="Calibri Light"/>
              </a:defRPr>
            </a:lvl1pPr>
          </a:lstStyle>
          <a:p>
            <a:r>
              <a:rPr lang="en-US" dirty="0"/>
              <a:t>Pose Landmark Detection</a:t>
            </a:r>
            <a:endParaRPr dirty="0"/>
          </a:p>
        </p:txBody>
      </p:sp>
      <p:sp>
        <p:nvSpPr>
          <p:cNvPr id="3" name="Shared Feature Extractor extracts support and query feature maps from input support and query images.…">
            <a:extLst>
              <a:ext uri="{FF2B5EF4-FFF2-40B4-BE49-F238E27FC236}">
                <a16:creationId xmlns:a16="http://schemas.microsoft.com/office/drawing/2014/main" id="{F890CDCB-B0CD-9DF0-949A-D88BD05CE7C2}"/>
              </a:ext>
            </a:extLst>
          </p:cNvPr>
          <p:cNvSpPr txBox="1"/>
          <p:nvPr/>
        </p:nvSpPr>
        <p:spPr>
          <a:xfrm>
            <a:off x="1240692" y="2103210"/>
            <a:ext cx="22193026"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p>
            <a:pPr marL="406400" indent="-406400" algn="just">
              <a:buSzPct val="123000"/>
              <a:buChar char="•"/>
              <a:defRPr sz="3200">
                <a:solidFill>
                  <a:srgbClr val="000000"/>
                </a:solidFill>
              </a:defRPr>
            </a:pPr>
            <a:r>
              <a:rPr lang="en-US" dirty="0"/>
              <a:t>Utilized the pose landmark detection model to identify 33 pose landmarks in each frame of the video.</a:t>
            </a:r>
          </a:p>
          <a:p>
            <a:pPr marL="406400" indent="-406400" algn="just">
              <a:buSzPct val="123000"/>
              <a:buChar char="•"/>
              <a:defRPr sz="3200">
                <a:solidFill>
                  <a:srgbClr val="000000"/>
                </a:solidFill>
              </a:defRPr>
            </a:pPr>
            <a:r>
              <a:rPr lang="en-US" dirty="0"/>
              <a:t>Accumulated 2D spatial image coordinates </a:t>
            </a:r>
            <a:r>
              <a:rPr lang="en-US" i="1" dirty="0"/>
              <a:t>X</a:t>
            </a:r>
            <a:r>
              <a:rPr lang="en-US" dirty="0"/>
              <a:t> and </a:t>
            </a:r>
            <a:r>
              <a:rPr lang="en-US" i="1" dirty="0"/>
              <a:t>Y</a:t>
            </a:r>
            <a:r>
              <a:rPr lang="en-US" dirty="0"/>
              <a:t> and estimated depth coordinates </a:t>
            </a:r>
            <a:r>
              <a:rPr lang="en-US" i="1" dirty="0"/>
              <a:t>Z</a:t>
            </a:r>
            <a:r>
              <a:rPr lang="en-US" dirty="0"/>
              <a:t> of each landmark over the entire video to construct time series data for individual pose landmarks.</a:t>
            </a:r>
          </a:p>
          <a:p>
            <a:pPr marL="406400" indent="-406400" algn="just">
              <a:buSzPct val="123000"/>
              <a:buChar char="•"/>
              <a:defRPr sz="3200">
                <a:solidFill>
                  <a:srgbClr val="000000"/>
                </a:solidFill>
              </a:defRPr>
            </a:pPr>
            <a:r>
              <a:rPr lang="en-US" dirty="0"/>
              <a:t>Constructed three time series (X, Y, Z) for each landmark, representing the evolution of spatial coordinates over time which were used as input to the robust time series chain discovery algorithm.</a:t>
            </a:r>
          </a:p>
        </p:txBody>
      </p:sp>
      <p:pic>
        <p:nvPicPr>
          <p:cNvPr id="5" name="Picture 4" descr="A person in blue paint drawing on a white paper&#10;&#10;Description automatically generated">
            <a:extLst>
              <a:ext uri="{FF2B5EF4-FFF2-40B4-BE49-F238E27FC236}">
                <a16:creationId xmlns:a16="http://schemas.microsoft.com/office/drawing/2014/main" id="{A5EC225B-0558-8B11-8971-137F6CD0E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66" y="6027268"/>
            <a:ext cx="9929816" cy="5585522"/>
          </a:xfrm>
          <a:prstGeom prst="rect">
            <a:avLst/>
          </a:prstGeom>
        </p:spPr>
      </p:pic>
      <p:pic>
        <p:nvPicPr>
          <p:cNvPr id="7" name="Picture 6">
            <a:extLst>
              <a:ext uri="{FF2B5EF4-FFF2-40B4-BE49-F238E27FC236}">
                <a16:creationId xmlns:a16="http://schemas.microsoft.com/office/drawing/2014/main" id="{CAC55A2D-8849-61A2-EBFD-56BA5B426E16}"/>
              </a:ext>
            </a:extLst>
          </p:cNvPr>
          <p:cNvPicPr>
            <a:picLocks noChangeAspect="1"/>
          </p:cNvPicPr>
          <p:nvPr/>
        </p:nvPicPr>
        <p:blipFill rotWithShape="1">
          <a:blip r:embed="rId4"/>
          <a:srcRect l="3681"/>
          <a:stretch/>
        </p:blipFill>
        <p:spPr>
          <a:xfrm>
            <a:off x="16164763" y="6644687"/>
            <a:ext cx="7578377" cy="4028303"/>
          </a:xfrm>
          <a:prstGeom prst="rect">
            <a:avLst/>
          </a:prstGeom>
        </p:spPr>
      </p:pic>
      <p:cxnSp>
        <p:nvCxnSpPr>
          <p:cNvPr id="11" name="Straight Arrow Connector 10">
            <a:extLst>
              <a:ext uri="{FF2B5EF4-FFF2-40B4-BE49-F238E27FC236}">
                <a16:creationId xmlns:a16="http://schemas.microsoft.com/office/drawing/2014/main" id="{84A34A77-3144-C485-AFF6-643399598E51}"/>
              </a:ext>
            </a:extLst>
          </p:cNvPr>
          <p:cNvCxnSpPr>
            <a:cxnSpLocks/>
          </p:cNvCxnSpPr>
          <p:nvPr/>
        </p:nvCxnSpPr>
        <p:spPr>
          <a:xfrm>
            <a:off x="7879339" y="8833115"/>
            <a:ext cx="3588621" cy="0"/>
          </a:xfrm>
          <a:prstGeom prst="straightConnector1">
            <a:avLst/>
          </a:prstGeom>
          <a:noFill/>
          <a:ln w="38100" cap="flat">
            <a:solidFill>
              <a:srgbClr val="ABD49D"/>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6" name="Oval 15">
            <a:extLst>
              <a:ext uri="{FF2B5EF4-FFF2-40B4-BE49-F238E27FC236}">
                <a16:creationId xmlns:a16="http://schemas.microsoft.com/office/drawing/2014/main" id="{3BDA2D78-3EE3-7284-16D4-1EDC3F38FB45}"/>
              </a:ext>
            </a:extLst>
          </p:cNvPr>
          <p:cNvSpPr/>
          <p:nvPr/>
        </p:nvSpPr>
        <p:spPr>
          <a:xfrm>
            <a:off x="7751636" y="7896003"/>
            <a:ext cx="215900" cy="228600"/>
          </a:xfrm>
          <a:prstGeom prst="ellipse">
            <a:avLst/>
          </a:prstGeom>
          <a:solidFill>
            <a:srgbClr val="ABD49D"/>
          </a:solidFill>
          <a:ln w="12700" cap="flat">
            <a:solidFill>
              <a:srgbClr val="02172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Rounded Corners 16">
            <a:extLst>
              <a:ext uri="{FF2B5EF4-FFF2-40B4-BE49-F238E27FC236}">
                <a16:creationId xmlns:a16="http://schemas.microsoft.com/office/drawing/2014/main" id="{52271722-4621-1811-A928-813EE1670329}"/>
              </a:ext>
            </a:extLst>
          </p:cNvPr>
          <p:cNvSpPr/>
          <p:nvPr/>
        </p:nvSpPr>
        <p:spPr>
          <a:xfrm>
            <a:off x="11558252" y="8399401"/>
            <a:ext cx="3078362" cy="841255"/>
          </a:xfrm>
          <a:prstGeom prst="roundRect">
            <a:avLst/>
          </a:prstGeom>
          <a:solidFill>
            <a:srgbClr val="D4E2E7"/>
          </a:solidFill>
          <a:ln w="57150" cap="flat">
            <a:solidFill>
              <a:srgbClr val="1C455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8" name="TextBox 17">
            <a:extLst>
              <a:ext uri="{FF2B5EF4-FFF2-40B4-BE49-F238E27FC236}">
                <a16:creationId xmlns:a16="http://schemas.microsoft.com/office/drawing/2014/main" id="{6853F450-CCFF-FD15-77D8-9B69BBD235F9}"/>
              </a:ext>
            </a:extLst>
          </p:cNvPr>
          <p:cNvSpPr txBox="1"/>
          <p:nvPr/>
        </p:nvSpPr>
        <p:spPr>
          <a:xfrm>
            <a:off x="11619647" y="8598474"/>
            <a:ext cx="287770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21725"/>
                </a:solidFill>
                <a:effectLst/>
                <a:uFillTx/>
                <a:latin typeface="Times New Roman" panose="02020603050405020304" pitchFamily="18" charset="0"/>
                <a:cs typeface="Times New Roman" panose="02020603050405020304" pitchFamily="18" charset="0"/>
                <a:sym typeface="Helvetica Neue"/>
              </a:rPr>
              <a:t>Landmark Detected</a:t>
            </a:r>
          </a:p>
        </p:txBody>
      </p:sp>
      <p:sp>
        <p:nvSpPr>
          <p:cNvPr id="19" name="Arrow: Right 18">
            <a:extLst>
              <a:ext uri="{FF2B5EF4-FFF2-40B4-BE49-F238E27FC236}">
                <a16:creationId xmlns:a16="http://schemas.microsoft.com/office/drawing/2014/main" id="{0BFF0041-2D92-969A-19DA-EAA79D17B24A}"/>
              </a:ext>
            </a:extLst>
          </p:cNvPr>
          <p:cNvSpPr/>
          <p:nvPr/>
        </p:nvSpPr>
        <p:spPr>
          <a:xfrm>
            <a:off x="14837364" y="8518000"/>
            <a:ext cx="939800" cy="615186"/>
          </a:xfrm>
          <a:prstGeom prst="rightArrow">
            <a:avLst/>
          </a:prstGeom>
          <a:solidFill>
            <a:srgbClr val="1C6082"/>
          </a:solidFill>
          <a:ln w="28575" cap="flat">
            <a:solidFill>
              <a:srgbClr val="02172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Rounded Corners 19">
            <a:extLst>
              <a:ext uri="{FF2B5EF4-FFF2-40B4-BE49-F238E27FC236}">
                <a16:creationId xmlns:a16="http://schemas.microsoft.com/office/drawing/2014/main" id="{9C65E9E1-5AC8-AB03-46C5-BBA2C33DEBCD}"/>
              </a:ext>
            </a:extLst>
          </p:cNvPr>
          <p:cNvSpPr/>
          <p:nvPr/>
        </p:nvSpPr>
        <p:spPr>
          <a:xfrm>
            <a:off x="16164762" y="5731399"/>
            <a:ext cx="7288709" cy="841255"/>
          </a:xfrm>
          <a:prstGeom prst="roundRect">
            <a:avLst/>
          </a:prstGeom>
          <a:solidFill>
            <a:srgbClr val="D4E2E7"/>
          </a:solidFill>
          <a:ln w="57150" cap="flat">
            <a:solidFill>
              <a:srgbClr val="1C455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1" name="TextBox 20">
            <a:extLst>
              <a:ext uri="{FF2B5EF4-FFF2-40B4-BE49-F238E27FC236}">
                <a16:creationId xmlns:a16="http://schemas.microsoft.com/office/drawing/2014/main" id="{C164C113-003D-87AE-3D89-252FDEB02C58}"/>
              </a:ext>
            </a:extLst>
          </p:cNvPr>
          <p:cNvSpPr txBox="1"/>
          <p:nvPr/>
        </p:nvSpPr>
        <p:spPr>
          <a:xfrm>
            <a:off x="16434490" y="5892043"/>
            <a:ext cx="6877749" cy="4789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21725"/>
                </a:solidFill>
                <a:effectLst/>
                <a:uFillTx/>
                <a:latin typeface="Times New Roman" panose="02020603050405020304" pitchFamily="18" charset="0"/>
                <a:cs typeface="Times New Roman" panose="02020603050405020304" pitchFamily="18" charset="0"/>
                <a:sym typeface="Helvetica Neue"/>
              </a:rPr>
              <a:t>Creation of Three Time Series for Each Dimension</a:t>
            </a:r>
          </a:p>
        </p:txBody>
      </p:sp>
      <p:sp>
        <p:nvSpPr>
          <p:cNvPr id="22" name="Rectangle 21">
            <a:extLst>
              <a:ext uri="{FF2B5EF4-FFF2-40B4-BE49-F238E27FC236}">
                <a16:creationId xmlns:a16="http://schemas.microsoft.com/office/drawing/2014/main" id="{B61AB6A8-8709-EE5B-631A-5157F6A57CB1}"/>
              </a:ext>
            </a:extLst>
          </p:cNvPr>
          <p:cNvSpPr/>
          <p:nvPr/>
        </p:nvSpPr>
        <p:spPr>
          <a:xfrm>
            <a:off x="20111840" y="6813227"/>
            <a:ext cx="951470" cy="3630518"/>
          </a:xfrm>
          <a:prstGeom prst="rect">
            <a:avLst/>
          </a:prstGeom>
          <a:noFill/>
          <a:ln w="38100" cap="flat">
            <a:solidFill>
              <a:srgbClr val="195E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C7EFA846-3995-DB96-715F-6676E487BA54}"/>
              </a:ext>
            </a:extLst>
          </p:cNvPr>
          <p:cNvSpPr/>
          <p:nvPr/>
        </p:nvSpPr>
        <p:spPr>
          <a:xfrm rot="16200000">
            <a:off x="19465337" y="7311712"/>
            <a:ext cx="687563" cy="7288710"/>
          </a:xfrm>
          <a:prstGeom prst="rect">
            <a:avLst/>
          </a:prstGeom>
          <a:noFill/>
          <a:ln w="38100" cap="flat">
            <a:solidFill>
              <a:srgbClr val="195E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TextBox 25">
            <a:extLst>
              <a:ext uri="{FF2B5EF4-FFF2-40B4-BE49-F238E27FC236}">
                <a16:creationId xmlns:a16="http://schemas.microsoft.com/office/drawing/2014/main" id="{EF406F5C-7AD1-3AAA-34A3-A6788334BD65}"/>
              </a:ext>
            </a:extLst>
          </p:cNvPr>
          <p:cNvSpPr txBox="1"/>
          <p:nvPr/>
        </p:nvSpPr>
        <p:spPr>
          <a:xfrm>
            <a:off x="16434489" y="10691099"/>
            <a:ext cx="69992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solidFill>
                  <a:srgbClr val="021725"/>
                </a:solidFill>
                <a:latin typeface="Times New Roman" panose="02020603050405020304" pitchFamily="18" charset="0"/>
                <a:cs typeface="Times New Roman" panose="02020603050405020304" pitchFamily="18" charset="0"/>
              </a:rPr>
              <a:t>3D spatial information for </a:t>
            </a:r>
            <a:r>
              <a:rPr lang="en-US" i="1" dirty="0">
                <a:solidFill>
                  <a:srgbClr val="021725"/>
                </a:solidFill>
                <a:latin typeface="Times New Roman" panose="02020603050405020304" pitchFamily="18" charset="0"/>
                <a:cs typeface="Times New Roman" panose="02020603050405020304" pitchFamily="18" charset="0"/>
              </a:rPr>
              <a:t>l</a:t>
            </a:r>
            <a:r>
              <a:rPr lang="en-US" sz="2400" spc="-15" baseline="24305" dirty="0">
                <a:solidFill>
                  <a:srgbClr val="021725"/>
                </a:solidFill>
                <a:latin typeface="Times New Roman" panose="02020603050405020304" pitchFamily="18" charset="0"/>
                <a:cs typeface="Times New Roman" panose="02020603050405020304" pitchFamily="18" charset="0"/>
              </a:rPr>
              <a:t>th</a:t>
            </a:r>
            <a:r>
              <a:rPr lang="en-US" dirty="0">
                <a:solidFill>
                  <a:srgbClr val="021725"/>
                </a:solidFill>
                <a:latin typeface="Times New Roman" panose="02020603050405020304" pitchFamily="18" charset="0"/>
                <a:cs typeface="Times New Roman" panose="02020603050405020304" pitchFamily="18" charset="0"/>
              </a:rPr>
              <a:t> landmark in </a:t>
            </a:r>
            <a:r>
              <a:rPr lang="en-US" i="1" dirty="0" err="1">
                <a:solidFill>
                  <a:srgbClr val="021725"/>
                </a:solidFill>
                <a:latin typeface="Times New Roman" panose="02020603050405020304" pitchFamily="18" charset="0"/>
                <a:cs typeface="Times New Roman" panose="02020603050405020304" pitchFamily="18" charset="0"/>
              </a:rPr>
              <a:t>i</a:t>
            </a:r>
            <a:r>
              <a:rPr lang="en-US" sz="2400" spc="-15" baseline="24305" dirty="0" err="1">
                <a:solidFill>
                  <a:srgbClr val="021725"/>
                </a:solidFill>
                <a:latin typeface="Times New Roman" panose="02020603050405020304" pitchFamily="18" charset="0"/>
                <a:cs typeface="Times New Roman" panose="02020603050405020304" pitchFamily="18" charset="0"/>
              </a:rPr>
              <a:t>th</a:t>
            </a:r>
            <a:r>
              <a:rPr lang="en-US" dirty="0">
                <a:solidFill>
                  <a:srgbClr val="021725"/>
                </a:solidFill>
                <a:latin typeface="Times New Roman" panose="02020603050405020304" pitchFamily="18" charset="0"/>
                <a:cs typeface="Times New Roman" panose="02020603050405020304" pitchFamily="18" charset="0"/>
              </a:rPr>
              <a:t> frame</a:t>
            </a:r>
            <a:endParaRPr kumimoji="0" lang="en-US" sz="2400" i="0" u="none" strike="noStrike" cap="none" spc="0" normalizeH="0" baseline="0" dirty="0">
              <a:ln>
                <a:noFill/>
              </a:ln>
              <a:solidFill>
                <a:srgbClr val="021725"/>
              </a:solidFill>
              <a:effectLst/>
              <a:uFillTx/>
              <a:latin typeface="Times New Roman" panose="02020603050405020304" pitchFamily="18" charset="0"/>
              <a:cs typeface="Times New Roman" panose="02020603050405020304" pitchFamily="18" charset="0"/>
              <a:sym typeface="Helvetica Neue"/>
            </a:endParaRPr>
          </a:p>
        </p:txBody>
      </p:sp>
      <p:pic>
        <p:nvPicPr>
          <p:cNvPr id="29" name="Picture 28">
            <a:extLst>
              <a:ext uri="{FF2B5EF4-FFF2-40B4-BE49-F238E27FC236}">
                <a16:creationId xmlns:a16="http://schemas.microsoft.com/office/drawing/2014/main" id="{E4BE2370-456B-2AC8-3539-A3CAAEF1DCB9}"/>
              </a:ext>
            </a:extLst>
          </p:cNvPr>
          <p:cNvPicPr>
            <a:picLocks noChangeAspect="1"/>
          </p:cNvPicPr>
          <p:nvPr/>
        </p:nvPicPr>
        <p:blipFill>
          <a:blip r:embed="rId5"/>
          <a:stretch>
            <a:fillRect/>
          </a:stretch>
        </p:blipFill>
        <p:spPr>
          <a:xfrm>
            <a:off x="11357501" y="7436172"/>
            <a:ext cx="3479863" cy="729313"/>
          </a:xfrm>
          <a:prstGeom prst="rect">
            <a:avLst/>
          </a:prstGeom>
        </p:spPr>
      </p:pic>
    </p:spTree>
    <p:extLst>
      <p:ext uri="{BB962C8B-B14F-4D97-AF65-F5344CB8AC3E}">
        <p14:creationId xmlns:p14="http://schemas.microsoft.com/office/powerpoint/2010/main" val="22116344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ystem&#10;&#10;Description automatically generated">
            <a:extLst>
              <a:ext uri="{FF2B5EF4-FFF2-40B4-BE49-F238E27FC236}">
                <a16:creationId xmlns:a16="http://schemas.microsoft.com/office/drawing/2014/main" id="{AFB18DC7-ED5C-A290-B9AF-45772F71E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385" y="962527"/>
            <a:ext cx="23084554" cy="8656708"/>
          </a:xfrm>
          <a:prstGeom prst="rect">
            <a:avLst/>
          </a:prstGeom>
          <a:solidFill>
            <a:srgbClr val="ABD49D"/>
          </a:solidFill>
          <a:ln>
            <a:noFill/>
          </a:ln>
        </p:spPr>
      </p:pic>
      <p:sp>
        <p:nvSpPr>
          <p:cNvPr id="204" name="Shared Feature Extractor extracts support and query feature maps from input support and query images.…"/>
          <p:cNvSpPr txBox="1"/>
          <p:nvPr/>
        </p:nvSpPr>
        <p:spPr>
          <a:xfrm>
            <a:off x="1413687" y="8677801"/>
            <a:ext cx="22193026"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p>
            <a:pPr marL="406400" indent="-406400" algn="just">
              <a:buSzPct val="123000"/>
              <a:buChar char="•"/>
              <a:defRPr sz="3200">
                <a:solidFill>
                  <a:srgbClr val="000000"/>
                </a:solidFill>
              </a:defRPr>
            </a:pPr>
            <a:r>
              <a:rPr lang="en-US" dirty="0"/>
              <a:t>Recorded three 10-minute videos of sedentary subjects in ergonomic settings, including two videos with subjects in a fatigued state, using a 720p webcam angled at 45 degrees.</a:t>
            </a:r>
          </a:p>
          <a:p>
            <a:pPr marL="406400" indent="-406400" algn="just">
              <a:buSzPct val="123000"/>
              <a:buChar char="•"/>
              <a:defRPr sz="3200">
                <a:solidFill>
                  <a:srgbClr val="000000"/>
                </a:solidFill>
              </a:defRPr>
            </a:pPr>
            <a:r>
              <a:rPr lang="en-US" dirty="0"/>
              <a:t>Extracted frames from the videos at 10 fps for input to the pose landmark detection model, capturing 3D spatial data of the eyes, shoulders, and mouth.</a:t>
            </a:r>
          </a:p>
          <a:p>
            <a:pPr marL="406400" indent="-406400" algn="just">
              <a:buSzPct val="123000"/>
              <a:buChar char="•"/>
              <a:defRPr sz="3200">
                <a:solidFill>
                  <a:srgbClr val="000000"/>
                </a:solidFill>
              </a:defRPr>
            </a:pPr>
            <a:r>
              <a:rPr lang="en-US" dirty="0"/>
              <a:t>Applied the robust time series chain discovery algorithm with a subsequence length of 130 (representing 13 seconds) on the depth spatial data of mouth and shoulder landmarks 10 and 11.</a:t>
            </a:r>
          </a:p>
        </p:txBody>
      </p:sp>
      <p:sp>
        <p:nvSpPr>
          <p:cNvPr id="208"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a:bodyPr>
          <a:lstStyle>
            <a:lvl1pPr algn="l" defTabSz="1828800">
              <a:lnSpc>
                <a:spcPct val="90000"/>
              </a:lnSpc>
              <a:defRPr sz="8800">
                <a:solidFill>
                  <a:srgbClr val="990000"/>
                </a:solidFill>
                <a:latin typeface="Calibri Light"/>
                <a:ea typeface="Calibri Light"/>
                <a:cs typeface="Calibri Light"/>
                <a:sym typeface="Calibri Light"/>
              </a:defRPr>
            </a:lvl1pPr>
          </a:lstStyle>
          <a:p>
            <a:r>
              <a:rPr lang="en-US" dirty="0"/>
              <a:t>Dataset and Experimental Setup</a:t>
            </a:r>
            <a:endParaRPr dirty="0"/>
          </a:p>
        </p:txBody>
      </p:sp>
    </p:spTree>
    <p:extLst>
      <p:ext uri="{BB962C8B-B14F-4D97-AF65-F5344CB8AC3E}">
        <p14:creationId xmlns:p14="http://schemas.microsoft.com/office/powerpoint/2010/main" val="2328427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emantic Segmentation…"/>
          <p:cNvSpPr txBox="1"/>
          <p:nvPr/>
        </p:nvSpPr>
        <p:spPr>
          <a:xfrm>
            <a:off x="15324396" y="2886807"/>
            <a:ext cx="835167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3000" b="1">
                <a:solidFill>
                  <a:srgbClr val="000000"/>
                </a:solidFill>
                <a:latin typeface="Helvetica"/>
                <a:ea typeface="Helvetica"/>
                <a:cs typeface="Helvetica"/>
                <a:sym typeface="Helvetica"/>
              </a:defRPr>
            </a:pPr>
            <a:r>
              <a:rPr lang="en-US" dirty="0"/>
              <a:t>Landmark 10 (mouth right)</a:t>
            </a:r>
            <a:endParaRPr dirty="0"/>
          </a:p>
          <a:p>
            <a:pPr marL="419100" indent="-419100" algn="just" defTabSz="457200">
              <a:buSzPct val="123000"/>
              <a:buChar char="•"/>
              <a:defRPr sz="3000">
                <a:solidFill>
                  <a:srgbClr val="000000"/>
                </a:solidFill>
                <a:latin typeface="Helvetica"/>
                <a:ea typeface="Helvetica"/>
                <a:cs typeface="Helvetica"/>
                <a:sym typeface="Helvetica"/>
              </a:defRPr>
            </a:pPr>
            <a:r>
              <a:rPr dirty="0"/>
              <a:t>Consists of </a:t>
            </a:r>
            <a:r>
              <a:rPr lang="en-US" b="1" dirty="0"/>
              <a:t>4</a:t>
            </a:r>
            <a:r>
              <a:rPr dirty="0"/>
              <a:t> </a:t>
            </a:r>
            <a:r>
              <a:rPr lang="en-US" dirty="0"/>
              <a:t>chains</a:t>
            </a:r>
            <a:endParaRPr dirty="0"/>
          </a:p>
          <a:p>
            <a:pPr marL="419100" indent="-419100" algn="just" defTabSz="457200">
              <a:buSzPct val="123000"/>
              <a:buChar char="•"/>
              <a:defRPr sz="3000">
                <a:solidFill>
                  <a:srgbClr val="000000"/>
                </a:solidFill>
                <a:latin typeface="Helvetica"/>
                <a:ea typeface="Helvetica"/>
                <a:cs typeface="Helvetica"/>
                <a:sym typeface="Helvetica"/>
              </a:defRPr>
            </a:pPr>
            <a:r>
              <a:rPr lang="en-US" dirty="0"/>
              <a:t>Chains are shown in the upper left picture</a:t>
            </a:r>
          </a:p>
        </p:txBody>
      </p:sp>
      <p:sp>
        <p:nvSpPr>
          <p:cNvPr id="245" name="Few-shot Segmentation…"/>
          <p:cNvSpPr txBox="1"/>
          <p:nvPr/>
        </p:nvSpPr>
        <p:spPr>
          <a:xfrm>
            <a:off x="15324396" y="7618978"/>
            <a:ext cx="835167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3000" b="1">
                <a:solidFill>
                  <a:srgbClr val="000000"/>
                </a:solidFill>
                <a:latin typeface="Helvetica"/>
                <a:ea typeface="Helvetica"/>
                <a:cs typeface="Helvetica"/>
                <a:sym typeface="Helvetica"/>
              </a:defRPr>
            </a:pPr>
            <a:r>
              <a:rPr lang="en-US" dirty="0"/>
              <a:t>Landmark 11 (left shoulder)</a:t>
            </a:r>
            <a:endParaRPr dirty="0"/>
          </a:p>
          <a:p>
            <a:pPr marL="419100" indent="-419100" algn="just" defTabSz="457200">
              <a:buSzPct val="123000"/>
              <a:buChar char="•"/>
              <a:defRPr sz="3000">
                <a:solidFill>
                  <a:srgbClr val="000000"/>
                </a:solidFill>
                <a:latin typeface="Helvetica"/>
                <a:ea typeface="Helvetica"/>
                <a:cs typeface="Helvetica"/>
                <a:sym typeface="Helvetica"/>
              </a:defRPr>
            </a:pPr>
            <a:r>
              <a:rPr dirty="0"/>
              <a:t>Consists of </a:t>
            </a:r>
            <a:r>
              <a:rPr lang="en-US" b="1" dirty="0"/>
              <a:t>6</a:t>
            </a:r>
            <a:r>
              <a:rPr lang="en-US" dirty="0"/>
              <a:t> chains</a:t>
            </a:r>
          </a:p>
          <a:p>
            <a:pPr marL="419100" indent="-419100" algn="just" defTabSz="457200">
              <a:buSzPct val="123000"/>
              <a:buChar char="•"/>
              <a:defRPr sz="3000">
                <a:solidFill>
                  <a:srgbClr val="000000"/>
                </a:solidFill>
                <a:latin typeface="Helvetica"/>
                <a:ea typeface="Helvetica"/>
                <a:cs typeface="Helvetica"/>
                <a:sym typeface="Helvetica"/>
              </a:defRPr>
            </a:pPr>
            <a:r>
              <a:rPr lang="en-US" dirty="0"/>
              <a:t>Chains are shown in the bottom left picture</a:t>
            </a:r>
            <a:endParaRPr dirty="0"/>
          </a:p>
        </p:txBody>
      </p:sp>
      <p:sp>
        <p:nvSpPr>
          <p:cNvPr id="247" name="Motivation"/>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fontScale="70000" lnSpcReduction="20000"/>
          </a:bodyPr>
          <a:lstStyle>
            <a:lvl1pPr algn="l" defTabSz="1828800">
              <a:lnSpc>
                <a:spcPct val="90000"/>
              </a:lnSpc>
              <a:defRPr sz="8800">
                <a:solidFill>
                  <a:srgbClr val="990000"/>
                </a:solidFill>
                <a:latin typeface="Calibri Light"/>
                <a:ea typeface="Calibri Light"/>
                <a:cs typeface="Calibri Light"/>
                <a:sym typeface="Calibri Light"/>
              </a:defRPr>
            </a:lvl1pPr>
          </a:lstStyle>
          <a:p>
            <a:r>
              <a:rPr lang="en-US" dirty="0"/>
              <a:t>Results</a:t>
            </a:r>
            <a:r>
              <a:rPr dirty="0"/>
              <a:t>: </a:t>
            </a:r>
            <a:r>
              <a:rPr lang="en-US" dirty="0"/>
              <a:t>Discovered Time Series Chains for Landmarks 10 and 11 </a:t>
            </a:r>
            <a:endParaRPr dirty="0"/>
          </a:p>
        </p:txBody>
      </p:sp>
      <p:pic>
        <p:nvPicPr>
          <p:cNvPr id="3" name="Picture 2" descr="A graph of stock market&#10;&#10;Description automatically generated with medium confidence">
            <a:extLst>
              <a:ext uri="{FF2B5EF4-FFF2-40B4-BE49-F238E27FC236}">
                <a16:creationId xmlns:a16="http://schemas.microsoft.com/office/drawing/2014/main" id="{931B065A-5868-6972-D7BB-3E17B4FBC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76" y="2944668"/>
            <a:ext cx="14089658" cy="3302263"/>
          </a:xfrm>
          <a:prstGeom prst="rect">
            <a:avLst/>
          </a:prstGeom>
        </p:spPr>
      </p:pic>
      <p:pic>
        <p:nvPicPr>
          <p:cNvPr id="5" name="Picture 4" descr="A graph of a stock market&#10;&#10;Description automatically generated with medium confidence">
            <a:extLst>
              <a:ext uri="{FF2B5EF4-FFF2-40B4-BE49-F238E27FC236}">
                <a16:creationId xmlns:a16="http://schemas.microsoft.com/office/drawing/2014/main" id="{4D6C414C-A8C9-8393-64C8-0B0F9E4AC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00" y="7469069"/>
            <a:ext cx="15081411" cy="3274992"/>
          </a:xfrm>
          <a:prstGeom prst="rect">
            <a:avLst/>
          </a:prstGeom>
        </p:spPr>
      </p:pic>
    </p:spTree>
    <p:extLst>
      <p:ext uri="{BB962C8B-B14F-4D97-AF65-F5344CB8AC3E}">
        <p14:creationId xmlns:p14="http://schemas.microsoft.com/office/powerpoint/2010/main" val="54626316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advAuto="0"/>
      <p:bldP spid="245"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tivation">
            <a:extLst>
              <a:ext uri="{FF2B5EF4-FFF2-40B4-BE49-F238E27FC236}">
                <a16:creationId xmlns:a16="http://schemas.microsoft.com/office/drawing/2014/main" id="{5AC68ACE-A4C2-DB7B-8D7D-9814A6A42A00}"/>
              </a:ext>
            </a:extLst>
          </p:cNvPr>
          <p:cNvSpPr txBox="1"/>
          <p:nvPr/>
        </p:nvSpPr>
        <p:spPr>
          <a:xfrm>
            <a:off x="1676399" y="579967"/>
            <a:ext cx="21031201" cy="152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4" tIns="121914" rIns="121914" bIns="121914" anchor="ctr">
            <a:normAutofit fontScale="70000" lnSpcReduction="20000"/>
          </a:bodyPr>
          <a:lstStyle>
            <a:lvl1pPr algn="l" defTabSz="1645919">
              <a:lnSpc>
                <a:spcPct val="90000"/>
              </a:lnSpc>
              <a:defRPr sz="7919">
                <a:solidFill>
                  <a:srgbClr val="990000"/>
                </a:solidFill>
                <a:latin typeface="Calibri Light"/>
                <a:ea typeface="Calibri Light"/>
                <a:cs typeface="Calibri Light"/>
                <a:sym typeface="Calibri Light"/>
              </a:defRPr>
            </a:lvl1pPr>
          </a:lstStyle>
          <a:p>
            <a:r>
              <a:rPr dirty="0"/>
              <a:t>Results:</a:t>
            </a:r>
            <a:r>
              <a:rPr lang="en-US" dirty="0"/>
              <a:t> Fatigue Expression Discovery for Landmark 10 (Mouth Right)</a:t>
            </a:r>
            <a:endParaRPr dirty="0"/>
          </a:p>
        </p:txBody>
      </p:sp>
      <p:pic>
        <p:nvPicPr>
          <p:cNvPr id="4" name="Picture 3" descr="A collage of a person sitting at a desk&#10;&#10;Description automatically generated">
            <a:extLst>
              <a:ext uri="{FF2B5EF4-FFF2-40B4-BE49-F238E27FC236}">
                <a16:creationId xmlns:a16="http://schemas.microsoft.com/office/drawing/2014/main" id="{83101B25-80A0-50BE-FF16-04AB017D44BC}"/>
              </a:ext>
            </a:extLst>
          </p:cNvPr>
          <p:cNvPicPr>
            <a:picLocks noChangeAspect="1"/>
          </p:cNvPicPr>
          <p:nvPr/>
        </p:nvPicPr>
        <p:blipFill rotWithShape="1">
          <a:blip r:embed="rId3">
            <a:extLst>
              <a:ext uri="{28A0092B-C50C-407E-A947-70E740481C1C}">
                <a14:useLocalDpi xmlns:a14="http://schemas.microsoft.com/office/drawing/2010/main" val="0"/>
              </a:ext>
            </a:extLst>
          </a:blip>
          <a:srcRect r="8654"/>
          <a:stretch/>
        </p:blipFill>
        <p:spPr>
          <a:xfrm>
            <a:off x="1676399" y="2915386"/>
            <a:ext cx="12935317" cy="7885227"/>
          </a:xfrm>
          <a:prstGeom prst="rect">
            <a:avLst/>
          </a:prstGeom>
        </p:spPr>
      </p:pic>
      <p:sp>
        <p:nvSpPr>
          <p:cNvPr id="5" name="Table: Depth error detection results. Higher numbers are better. Under-/over-estimated pixels have estimate…">
            <a:extLst>
              <a:ext uri="{FF2B5EF4-FFF2-40B4-BE49-F238E27FC236}">
                <a16:creationId xmlns:a16="http://schemas.microsoft.com/office/drawing/2014/main" id="{189137C1-AE4A-D28A-5C1E-49020CCB4DC4}"/>
              </a:ext>
            </a:extLst>
          </p:cNvPr>
          <p:cNvSpPr txBox="1"/>
          <p:nvPr/>
        </p:nvSpPr>
        <p:spPr>
          <a:xfrm>
            <a:off x="14611716" y="2915386"/>
            <a:ext cx="8171915" cy="5324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4" tIns="121914" rIns="121914" bIns="121914">
            <a:spAutoFit/>
          </a:bodyPr>
          <a:lstStyle>
            <a:lvl1pPr algn="just" defTabSz="1824565">
              <a:defRPr sz="2900">
                <a:solidFill>
                  <a:srgbClr val="000000"/>
                </a:solidFill>
                <a:latin typeface="Helvetica"/>
                <a:ea typeface="Helvetica"/>
                <a:cs typeface="Helvetica"/>
                <a:sym typeface="Helvetica"/>
              </a:defRPr>
            </a:lvl1pPr>
          </a:lstStyle>
          <a:p>
            <a:pPr marL="457200" indent="-457200">
              <a:buFont typeface="Arial" panose="020B0604020202020204" pitchFamily="34" charset="0"/>
              <a:buChar char="•"/>
            </a:pPr>
            <a:r>
              <a:rPr lang="en-US" sz="3000" dirty="0"/>
              <a:t>Evolving pattern observed in the sequence with writing, yawning, and rubbing left eye transitioning to writing, the student touching their chin, then putting their head down.</a:t>
            </a:r>
          </a:p>
          <a:p>
            <a:endParaRPr lang="en-US" sz="3000" dirty="0"/>
          </a:p>
          <a:p>
            <a:pPr marL="457200" indent="-457200">
              <a:buFont typeface="Arial" panose="020B0604020202020204" pitchFamily="34" charset="0"/>
              <a:buChar char="•"/>
            </a:pPr>
            <a:r>
              <a:rPr lang="en-US" sz="3000" dirty="0"/>
              <a:t>Shift in facial expressions and gestures indicative of fatigue progression.</a:t>
            </a:r>
          </a:p>
          <a:p>
            <a:endParaRPr lang="en-US" sz="3000" dirty="0"/>
          </a:p>
          <a:p>
            <a:pPr marL="457200" indent="-457200">
              <a:buFont typeface="Arial" panose="020B0604020202020204" pitchFamily="34" charset="0"/>
              <a:buChar char="•"/>
            </a:pPr>
            <a:r>
              <a:rPr lang="en-US" sz="3000" dirty="0"/>
              <a:t>Clear sequence of actions observed with writing followed by yawning and subsequent gestures revealing signs of fatigue.</a:t>
            </a:r>
          </a:p>
        </p:txBody>
      </p:sp>
    </p:spTree>
    <p:extLst>
      <p:ext uri="{BB962C8B-B14F-4D97-AF65-F5344CB8AC3E}">
        <p14:creationId xmlns:p14="http://schemas.microsoft.com/office/powerpoint/2010/main" val="349924759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1334E5432A934AA3E98012D7E8070D" ma:contentTypeVersion="13" ma:contentTypeDescription="Create a new document." ma:contentTypeScope="" ma:versionID="e7c6c2e8c5c5d24f509620bf0a8a7b8d">
  <xsd:schema xmlns:xsd="http://www.w3.org/2001/XMLSchema" xmlns:xs="http://www.w3.org/2001/XMLSchema" xmlns:p="http://schemas.microsoft.com/office/2006/metadata/properties" xmlns:ns3="09b9350f-066f-4411-a99f-8843bece34c6" xmlns:ns4="1850b695-c200-4b61-aca5-10ecabbf53fb" targetNamespace="http://schemas.microsoft.com/office/2006/metadata/properties" ma:root="true" ma:fieldsID="f96e9accbebb0dc5905a865d54c5b16c" ns3:_="" ns4:_="">
    <xsd:import namespace="09b9350f-066f-4411-a99f-8843bece34c6"/>
    <xsd:import namespace="1850b695-c200-4b61-aca5-10ecabbf53f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9350f-066f-4411-a99f-8843bece3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50b695-c200-4b61-aca5-10ecabbf53f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9b9350f-066f-4411-a99f-8843bece34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413AC3-421A-4938-81A9-7C6D38C50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b9350f-066f-4411-a99f-8843bece34c6"/>
    <ds:schemaRef ds:uri="1850b695-c200-4b61-aca5-10ecabbf5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9AC922-BAB1-4299-9BB2-D5C25DD7EBAE}">
  <ds:schemaRefs>
    <ds:schemaRef ds:uri="1850b695-c200-4b61-aca5-10ecabbf53fb"/>
    <ds:schemaRef ds:uri="09b9350f-066f-4411-a99f-8843bece34c6"/>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2C47E21-C522-422E-9445-CD1FBCB5DB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2758</TotalTime>
  <Words>1974</Words>
  <Application>Microsoft Office PowerPoint</Application>
  <PresentationFormat>Custom</PresentationFormat>
  <Paragraphs>94</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 Light</vt:lpstr>
      <vt:lpstr>Helvetica Neue</vt:lpstr>
      <vt:lpstr>Helvetica Neue Medium</vt:lpstr>
      <vt:lpstr>Inter</vt:lpstr>
      <vt:lpstr>Söhne</vt:lpstr>
      <vt:lpstr>Times New Roman</vt:lpstr>
      <vt:lpstr>21_BasicWhite</vt:lpstr>
      <vt:lpstr>PowerPoint Presentation</vt:lpstr>
      <vt:lpstr>Motivation</vt:lpstr>
      <vt:lpstr>Contribution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Haroon</dc:creator>
  <cp:lastModifiedBy>Haroon, Adam O</cp:lastModifiedBy>
  <cp:revision>14</cp:revision>
  <dcterms:modified xsi:type="dcterms:W3CDTF">2024-04-10T16:06:58Z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0x010100981334E5432A934AA3E98012D7E8070D</vt:lpwstr>
  </property>
</Properties>
</file>